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20"/>
  </p:notesMasterIdLst>
  <p:sldIdLst>
    <p:sldId id="257" r:id="rId5"/>
    <p:sldId id="265" r:id="rId6"/>
    <p:sldId id="259" r:id="rId7"/>
    <p:sldId id="266" r:id="rId8"/>
    <p:sldId id="261" r:id="rId9"/>
    <p:sldId id="263" r:id="rId10"/>
    <p:sldId id="267" r:id="rId11"/>
    <p:sldId id="268" r:id="rId12"/>
    <p:sldId id="269" r:id="rId13"/>
    <p:sldId id="270" r:id="rId14"/>
    <p:sldId id="271" r:id="rId15"/>
    <p:sldId id="272" r:id="rId16"/>
    <p:sldId id="273" r:id="rId17"/>
    <p:sldId id="274" r:id="rId18"/>
    <p:sldId id="26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4074" autoAdjust="0"/>
  </p:normalViewPr>
  <p:slideViewPr>
    <p:cSldViewPr snapToGrid="0">
      <p:cViewPr varScale="1">
        <p:scale>
          <a:sx n="55" d="100"/>
          <a:sy n="55" d="100"/>
        </p:scale>
        <p:origin x="12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64C63-FDC2-41D1-870E-2990BA710A83}" type="datetimeFigureOut">
              <a:rPr lang="en-US" smtClean="0"/>
              <a:t>12/18/2020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5652D-BD1A-4A8C-B3AF-A9D01CAE0F72}" type="slidenum">
              <a:rPr lang="en-US" smtClean="0"/>
              <a:t>‹#›</a:t>
            </a:fld>
            <a:endParaRPr lang="en-US"/>
          </a:p>
        </p:txBody>
      </p:sp>
    </p:spTree>
    <p:extLst>
      <p:ext uri="{BB962C8B-B14F-4D97-AF65-F5344CB8AC3E}">
        <p14:creationId xmlns:p14="http://schemas.microsoft.com/office/powerpoint/2010/main" val="211425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will focus on Regional Comprehensive Economic Partnership (RCEP).</a:t>
            </a:r>
          </a:p>
        </p:txBody>
      </p:sp>
      <p:sp>
        <p:nvSpPr>
          <p:cNvPr id="4" name="Slide Number Placeholder 3"/>
          <p:cNvSpPr>
            <a:spLocks noGrp="1"/>
          </p:cNvSpPr>
          <p:nvPr>
            <p:ph type="sldNum" sz="quarter" idx="5"/>
          </p:nvPr>
        </p:nvSpPr>
        <p:spPr/>
        <p:txBody>
          <a:bodyPr/>
          <a:lstStyle/>
          <a:p>
            <a:fld id="{8B15652D-BD1A-4A8C-B3AF-A9D01CAE0F72}" type="slidenum">
              <a:rPr lang="en-US" smtClean="0"/>
              <a:t>1</a:t>
            </a:fld>
            <a:endParaRPr lang="en-US"/>
          </a:p>
        </p:txBody>
      </p:sp>
    </p:spTree>
    <p:extLst>
      <p:ext uri="{BB962C8B-B14F-4D97-AF65-F5344CB8AC3E}">
        <p14:creationId xmlns:p14="http://schemas.microsoft.com/office/powerpoint/2010/main" val="2602715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With the increase in globalization and economic interaction within countries, the establishment of free trade has been an ongoing issue, especially in Southeast Asian nations. For that reason, the regional comprehensive economic partnership (RCEP) was established on 15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November 2020 by fifteen countries in East Asia (The Economist, 2020). RCEP is the largest trading bloc in the world being a trade agreement to shape global commerce and politics.  Although the talks for RCEP agreement started earlier in 2012, with 16 nations having 10 of the countries in the Association of Southeast Asian Nations (ASEAN) the United States and India withdrew from the agreement. Similarly, RCEP controls 19% of Foreign Direct Investments and 18% of service trade outflows.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2</a:t>
            </a:fld>
            <a:endParaRPr lang="en-US"/>
          </a:p>
        </p:txBody>
      </p:sp>
    </p:spTree>
    <p:extLst>
      <p:ext uri="{BB962C8B-B14F-4D97-AF65-F5344CB8AC3E}">
        <p14:creationId xmlns:p14="http://schemas.microsoft.com/office/powerpoint/2010/main" val="3542166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RCEP has emerged as the most influential economic supremacy in Asia-Pacific region. The world economy is supported by trade relations between countries where after China initiated RCEP it has achieved global recognition due to efficiency and outpacing other high-income trade blocs. Furthermore, countries such as China and Southeast Asia are progressing well in their trade because of the connection in increasing shares of the RCEP in the global trade. According to </a:t>
            </a:r>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(2020), RCEP effectiveness has managed to be involved in different large trades in the world hence surpassing huge trading blocs such as the North American Free Trade Agreement together with the European Union.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3</a:t>
            </a:fld>
            <a:endParaRPr lang="en-US"/>
          </a:p>
        </p:txBody>
      </p:sp>
    </p:spTree>
    <p:extLst>
      <p:ext uri="{BB962C8B-B14F-4D97-AF65-F5344CB8AC3E}">
        <p14:creationId xmlns:p14="http://schemas.microsoft.com/office/powerpoint/2010/main" val="310997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Every investor always concentrates on the enhanced market access. Therefore, RCEP has increased investments and trade associations between countries involved by decreasing the non-tariff barriers on services and goods traded. The main reason for the agreement to focus on non-tariff barriers is because all countries members of RCEP were operating on minimal import tariffs before signing the agreement (</a:t>
            </a:r>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2020). Traders and investors benefit from minimized import tariffs because they have assurance on the market of their products. Also, intellectual property rights are important for recognizing the origin of a product or service in the fifteen countries involved because it enhanced agreement integration into a similar production chain.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4</a:t>
            </a:fld>
            <a:endParaRPr lang="en-US"/>
          </a:p>
        </p:txBody>
      </p:sp>
    </p:spTree>
    <p:extLst>
      <p:ext uri="{BB962C8B-B14F-4D97-AF65-F5344CB8AC3E}">
        <p14:creationId xmlns:p14="http://schemas.microsoft.com/office/powerpoint/2010/main" val="157147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Free trade agreements like RCEP will result in increased production share in the countries involved. Therefore, nations members of RCEP are obtaining an increased share of global value chains (GVC) intensifying their specialization that may be essential at the time when China and the United States disagreements have increased. GVC plays a significant role as it can result in high job creation and economic development of the countries involved. Therefore, with the world bank assisting nations to attain the GVC wave, The Economist (2020), emphasize that RCEP has also covered the relevant provisions in services such as financial services and intellectual property.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5</a:t>
            </a:fld>
            <a:endParaRPr lang="en-US"/>
          </a:p>
        </p:txBody>
      </p:sp>
    </p:spTree>
    <p:extLst>
      <p:ext uri="{BB962C8B-B14F-4D97-AF65-F5344CB8AC3E}">
        <p14:creationId xmlns:p14="http://schemas.microsoft.com/office/powerpoint/2010/main" val="1702437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RCEP has significant effects on the world economy considering that the agreement deepens investment and trade associations between nations involved mainly through a decrease in non-tariff barriers on products and services to trade. </a:t>
            </a:r>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(2020) states that RCEP has major paybacks on countries involved where non-members enjoy restricted benefits. While many countries are working to enhance their trade relationship with other nations and providing a good working environment for investors RCEP has contributed to a decrease in investment due to trade barriers hence restricting integration of economies within member countries. According to International Business (2012) projects the agreement will increase the trading blocs GDP by 0.4%, with 0.2% in ASEAN countries and 0.3% for China.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6</a:t>
            </a:fld>
            <a:endParaRPr lang="en-US"/>
          </a:p>
        </p:txBody>
      </p:sp>
    </p:spTree>
    <p:extLst>
      <p:ext uri="{BB962C8B-B14F-4D97-AF65-F5344CB8AC3E}">
        <p14:creationId xmlns:p14="http://schemas.microsoft.com/office/powerpoint/2010/main" val="1529783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RCEP has developed significantly and it is now overtaking the large trade agreements such as the European Union. This makes it to have a big effect on world GDP. For example, RCEP is anticipated to be 0.1% of world's gross domestic product. Nevertheless, benefits that non-members have in the agreement is insignificant. Similarly, considering the trade bloc wholly, ASEAN nations seem to have minimum benefits compared to other member countries. According to </a:t>
            </a:r>
            <a:r>
              <a:rPr lang="en-US" sz="1200" kern="1200" dirty="0" err="1" smtClean="0">
                <a:solidFill>
                  <a:schemeClr val="tx1"/>
                </a:solidFill>
                <a:effectLst/>
                <a:latin typeface="+mn-lt"/>
                <a:ea typeface="+mn-ea"/>
                <a:cs typeface="+mn-cs"/>
              </a:rPr>
              <a:t>Dadush</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Darandary</a:t>
            </a:r>
            <a:r>
              <a:rPr lang="en-US" sz="1200" kern="1200" dirty="0" smtClean="0">
                <a:solidFill>
                  <a:schemeClr val="tx1"/>
                </a:solidFill>
                <a:effectLst/>
                <a:latin typeface="+mn-lt"/>
                <a:ea typeface="+mn-ea"/>
                <a:cs typeface="+mn-cs"/>
              </a:rPr>
              <a:t> (2020), ASEAN nations have the least choice of reducing barriers between them and other nations regarding present trade agreements hence obtaining fewer benefits between RCEP members.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7</a:t>
            </a:fld>
            <a:endParaRPr lang="en-US"/>
          </a:p>
        </p:txBody>
      </p:sp>
    </p:spTree>
    <p:extLst>
      <p:ext uri="{BB962C8B-B14F-4D97-AF65-F5344CB8AC3E}">
        <p14:creationId xmlns:p14="http://schemas.microsoft.com/office/powerpoint/2010/main" val="494815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Since RCEP non-members do not benefit the same way as other member countries, it will make the non-member nations be involved in other trade agreements benefiting them more economically. For example, countries such as Vietnam and Malaysia planned to obtain more benefits from other competing agreements such as the Comprehensive and Progressive Agreement for Trans-Pacific Partnership (CPTPP). RCEP faces more competing agreements despite its economic progress. Every country is working to obtain the best economic agreement yielding more benefits hence making nations such as Indonesia collaborate with countries that are part of the CPTPP than those in RCEP signatories.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8</a:t>
            </a:fld>
            <a:endParaRPr lang="en-US"/>
          </a:p>
        </p:txBody>
      </p:sp>
    </p:spTree>
    <p:extLst>
      <p:ext uri="{BB962C8B-B14F-4D97-AF65-F5344CB8AC3E}">
        <p14:creationId xmlns:p14="http://schemas.microsoft.com/office/powerpoint/2010/main" val="249883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formation of RCEP was initiated when the leader of United States had a different view concerning the trade and thus believed that there was no advantage gained compared to other multilateral unchained trade deals (McDonald, 2020). This made it challenging as bilateral and </a:t>
            </a:r>
            <a:r>
              <a:rPr lang="en-US" sz="1200" kern="1200" dirty="0" err="1" smtClean="0">
                <a:solidFill>
                  <a:schemeClr val="tx1"/>
                </a:solidFill>
                <a:effectLst/>
                <a:latin typeface="+mn-lt"/>
                <a:ea typeface="+mn-ea"/>
                <a:cs typeface="+mn-cs"/>
              </a:rPr>
              <a:t>plurilateral</a:t>
            </a:r>
            <a:r>
              <a:rPr lang="en-US" sz="1200" kern="1200" dirty="0" smtClean="0">
                <a:solidFill>
                  <a:schemeClr val="tx1"/>
                </a:solidFill>
                <a:effectLst/>
                <a:latin typeface="+mn-lt"/>
                <a:ea typeface="+mn-ea"/>
                <a:cs typeface="+mn-cs"/>
              </a:rPr>
              <a:t> cannot be substituted with the multilateral trading system. Nevertheless, China was very passionate about the big multilateral deal because compared to the United States, it can gain a lot from the deal due to high job flow leading to cheap labor making them more open to free trade than the United States.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9</a:t>
            </a:fld>
            <a:endParaRPr lang="en-US"/>
          </a:p>
        </p:txBody>
      </p:sp>
    </p:spTree>
    <p:extLst>
      <p:ext uri="{BB962C8B-B14F-4D97-AF65-F5344CB8AC3E}">
        <p14:creationId xmlns:p14="http://schemas.microsoft.com/office/powerpoint/2010/main" val="1496208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is increased economic tension between large countries, as every country is always competing to obtain the best market for their goods and services. Therefore, with an increase in China being involved in large trade agreements, and it has the second-largest economy accounting for 15.26 trillion dollars of GDP based on data of 2016 (International Business, 2012). This would lead to surpassing the leading country when RCEP trade agreement picks. Also, more tension arises because Japan and India the third and fourth-largest economies respectively are part of RCEP agreement making the free trade signatory have a significant impact on the countries involved (NYtimes.com, 2020).</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10</a:t>
            </a:fld>
            <a:endParaRPr lang="en-US"/>
          </a:p>
        </p:txBody>
      </p:sp>
    </p:spTree>
    <p:extLst>
      <p:ext uri="{BB962C8B-B14F-4D97-AF65-F5344CB8AC3E}">
        <p14:creationId xmlns:p14="http://schemas.microsoft.com/office/powerpoint/2010/main" val="851115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world economy has been changing every century. The global economic leadership is portrayed based on how bigger the economy is, the greatness of its organized importance and the influence of its partisan representatives in international decision-making. Therefore, in the present, the pacific regions are gradually dominating the world economy, which may control the global economy with time. Free trade ensures that the countries involved benefit, however, those that will trade with the United States will have to encounter trade barriers such as taxes. With a shift of the agreement from tectonic plates to a global economy, it redefines the trading scene by developing a new framework for organizations to consider.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11</a:t>
            </a:fld>
            <a:endParaRPr lang="en-US"/>
          </a:p>
        </p:txBody>
      </p:sp>
    </p:spTree>
    <p:extLst>
      <p:ext uri="{BB962C8B-B14F-4D97-AF65-F5344CB8AC3E}">
        <p14:creationId xmlns:p14="http://schemas.microsoft.com/office/powerpoint/2010/main" val="45191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European Union is among the biggest trade agreement, however, due to rise of RCEP, more changes have been noticed in the union. RCEP creation is affecting the European union gradually, although the variations are not easily notable they should be considered as will be felt with time. Based on European nations viewpoint RCEP is a free trade agreement within three largest economies like Japan, the Republic of Korea and China. According to NYtimes.com (2020), China is determined to decrease tariffs on its exports for example auto parts by 86 percent.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12</a:t>
            </a:fld>
            <a:endParaRPr lang="en-US"/>
          </a:p>
        </p:txBody>
      </p:sp>
    </p:spTree>
    <p:extLst>
      <p:ext uri="{BB962C8B-B14F-4D97-AF65-F5344CB8AC3E}">
        <p14:creationId xmlns:p14="http://schemas.microsoft.com/office/powerpoint/2010/main" val="3547837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integration of the three countries, China, Japan and the Republic of Korea are the biggest producers. According to </a:t>
            </a:r>
            <a:r>
              <a:rPr lang="en-US" sz="1200" kern="1200" dirty="0" err="1" smtClean="0">
                <a:solidFill>
                  <a:schemeClr val="tx1"/>
                </a:solidFill>
                <a:effectLst/>
                <a:latin typeface="+mn-lt"/>
                <a:ea typeface="+mn-ea"/>
                <a:cs typeface="+mn-cs"/>
              </a:rPr>
              <a:t>Dadush</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Darandary</a:t>
            </a:r>
            <a:r>
              <a:rPr lang="en-US" sz="1200" kern="1200" dirty="0" smtClean="0">
                <a:solidFill>
                  <a:schemeClr val="tx1"/>
                </a:solidFill>
                <a:effectLst/>
                <a:latin typeface="+mn-lt"/>
                <a:ea typeface="+mn-ea"/>
                <a:cs typeface="+mn-cs"/>
              </a:rPr>
              <a:t> (2020), the three countries produced 5.3 trillion dollars' worth of productions in 2019. This indicated one trillion more than what the European Union and the United States when combined produce. Similarly, according to The Economist (2020), RCEP permitted the outreach of more than 675 million people far from Australia, New Zealand and ASEAN other than the population of China, Japan and the Republic of Korea. Trade diversion will happen because the European Union fears its exports displaced by RCEP members due to high variation provided.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13</a:t>
            </a:fld>
            <a:endParaRPr lang="en-US"/>
          </a:p>
        </p:txBody>
      </p:sp>
    </p:spTree>
    <p:extLst>
      <p:ext uri="{BB962C8B-B14F-4D97-AF65-F5344CB8AC3E}">
        <p14:creationId xmlns:p14="http://schemas.microsoft.com/office/powerpoint/2010/main" val="3177703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RCEP has significant effects on the global economy because it is responsible for companies changes in operation because of the tariffs provided. This will make RCEP member countries to benefit more while the non-members to benefit slightly. The major economic powerhouses not linked with the Pacific region and inflexible to transform will suffer economically such as the United States especially when the Pacific region takes over as the number one powerhouse. </a:t>
            </a:r>
            <a:r>
              <a:rPr lang="en-US" sz="1200" kern="1200" smtClean="0">
                <a:solidFill>
                  <a:schemeClr val="tx1"/>
                </a:solidFill>
                <a:effectLst/>
                <a:latin typeface="+mn-lt"/>
                <a:ea typeface="+mn-ea"/>
                <a:cs typeface="+mn-cs"/>
              </a:rPr>
              <a:t>Also, other countries will develop because of a ready market for their products however if the present trend persists, many firms will be required to decrease their prices or shut down due to stiff competition from RCEP members.</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B15652D-BD1A-4A8C-B3AF-A9D01CAE0F72}" type="slidenum">
              <a:rPr lang="en-US" smtClean="0"/>
              <a:t>14</a:t>
            </a:fld>
            <a:endParaRPr lang="en-US"/>
          </a:p>
        </p:txBody>
      </p:sp>
    </p:spTree>
    <p:extLst>
      <p:ext uri="{BB962C8B-B14F-4D97-AF65-F5344CB8AC3E}">
        <p14:creationId xmlns:p14="http://schemas.microsoft.com/office/powerpoint/2010/main" val="1190436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15</a:t>
            </a:fld>
            <a:endParaRPr lang="en-US"/>
          </a:p>
        </p:txBody>
      </p:sp>
    </p:spTree>
    <p:extLst>
      <p:ext uri="{BB962C8B-B14F-4D97-AF65-F5344CB8AC3E}">
        <p14:creationId xmlns:p14="http://schemas.microsoft.com/office/powerpoint/2010/main" val="2116068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xmlns="" id="{7FA0ACE7-29A8-47D3-A7D9-257B711D8023}"/>
              </a:ext>
            </a:extLst>
          </p:cNvPr>
          <p:cNvSpPr>
            <a:spLocks noGrp="1"/>
          </p:cNvSpPr>
          <p:nvPr>
            <p:ph type="dt" sz="half" idx="10"/>
          </p:nvPr>
        </p:nvSpPr>
        <p:spPr/>
        <p:txBody>
          <a:bodyPr/>
          <a:lstStyle/>
          <a:p>
            <a:fld id="{ED291B17-9318-49DB-B28B-6E5994AE9581}" type="datetime1">
              <a:rPr lang="en-US" smtClean="0"/>
              <a:t>12/18/2020</a:t>
            </a:fld>
            <a:endParaRPr lang="en-US" dirty="0"/>
          </a:p>
        </p:txBody>
      </p:sp>
      <p:sp>
        <p:nvSpPr>
          <p:cNvPr id="9" name="Footer Placeholder 8">
            <a:extLst>
              <a:ext uri="{FF2B5EF4-FFF2-40B4-BE49-F238E27FC236}">
                <a16:creationId xmlns:a16="http://schemas.microsoft.com/office/drawing/2014/main" xmlns=""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xmlns="" id="{770E6237-3456-439F-802D-3BA93FC7E3E5}"/>
              </a:ext>
            </a:extLst>
          </p:cNvPr>
          <p:cNvSpPr>
            <a:spLocks noGrp="1"/>
          </p:cNvSpPr>
          <p:nvPr>
            <p:ph type="dt" sz="half" idx="10"/>
          </p:nvPr>
        </p:nvSpPr>
        <p:spPr/>
        <p:txBody>
          <a:bodyPr/>
          <a:lstStyle/>
          <a:p>
            <a:fld id="{78DD82B9-B8EE-4375-B6FF-88FA6ABB15D9}" type="datetime1">
              <a:rPr lang="en-US" smtClean="0"/>
              <a:t>12/18/2020</a:t>
            </a:fld>
            <a:endParaRPr lang="en-US" dirty="0"/>
          </a:p>
        </p:txBody>
      </p:sp>
      <p:sp>
        <p:nvSpPr>
          <p:cNvPr id="9" name="Footer Placeholder 8">
            <a:extLst>
              <a:ext uri="{FF2B5EF4-FFF2-40B4-BE49-F238E27FC236}">
                <a16:creationId xmlns:a16="http://schemas.microsoft.com/office/drawing/2014/main" xmlns=""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xmlns="" id="{61582016-5696-4A93-887F-BBB3B9002FE5}"/>
              </a:ext>
            </a:extLst>
          </p:cNvPr>
          <p:cNvSpPr>
            <a:spLocks noGrp="1"/>
          </p:cNvSpPr>
          <p:nvPr>
            <p:ph type="dt" sz="half" idx="10"/>
          </p:nvPr>
        </p:nvSpPr>
        <p:spPr/>
        <p:txBody>
          <a:bodyPr/>
          <a:lstStyle/>
          <a:p>
            <a:fld id="{B2497495-0637-405E-AE64-5CC7506D51F5}" type="datetime1">
              <a:rPr lang="en-US" smtClean="0"/>
              <a:t>12/18/2020</a:t>
            </a:fld>
            <a:endParaRPr lang="en-US" dirty="0"/>
          </a:p>
        </p:txBody>
      </p:sp>
      <p:sp>
        <p:nvSpPr>
          <p:cNvPr id="9" name="Footer Placeholder 8">
            <a:extLst>
              <a:ext uri="{FF2B5EF4-FFF2-40B4-BE49-F238E27FC236}">
                <a16:creationId xmlns:a16="http://schemas.microsoft.com/office/drawing/2014/main" xmlns=""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xmlns=""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12/18/2020</a:t>
            </a:fld>
            <a:endParaRPr lang="en-US" dirty="0"/>
          </a:p>
        </p:txBody>
      </p:sp>
      <p:sp>
        <p:nvSpPr>
          <p:cNvPr id="10" name="Footer Placeholder 9">
            <a:extLst>
              <a:ext uri="{FF2B5EF4-FFF2-40B4-BE49-F238E27FC236}">
                <a16:creationId xmlns:a16="http://schemas.microsoft.com/office/drawing/2014/main" xmlns=""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xmlns=""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12/18/2020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xmlns=""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xmlns=""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xmlns=""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xmlns="" id="{5C74A470-3BD3-4F33-80E5-67E6E87FCBE7}"/>
              </a:ext>
            </a:extLst>
          </p:cNvPr>
          <p:cNvSpPr>
            <a:spLocks noGrp="1"/>
          </p:cNvSpPr>
          <p:nvPr>
            <p:ph type="dt" sz="half" idx="10"/>
          </p:nvPr>
        </p:nvSpPr>
        <p:spPr/>
        <p:txBody>
          <a:bodyPr/>
          <a:lstStyle/>
          <a:p>
            <a:fld id="{ED291B17-9318-49DB-B28B-6E5994AE9581}" type="datetime1">
              <a:rPr lang="en-US" smtClean="0"/>
              <a:t>12/18/2020</a:t>
            </a:fld>
            <a:endParaRPr lang="en-US" dirty="0"/>
          </a:p>
        </p:txBody>
      </p:sp>
      <p:sp>
        <p:nvSpPr>
          <p:cNvPr id="12" name="Footer Placeholder 11">
            <a:extLst>
              <a:ext uri="{FF2B5EF4-FFF2-40B4-BE49-F238E27FC236}">
                <a16:creationId xmlns:a16="http://schemas.microsoft.com/office/drawing/2014/main" xmlns=""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xmlns=""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12/18/2020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xmlns="" id="{D6D7A0BC-0046-4CAA-8E7F-DCAFE511EA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1C21E816-31F5-48BB-BD02-D15F2F18B48A}"/>
              </a:ext>
            </a:extLst>
          </p:cNvPr>
          <p:cNvSpPr>
            <a:spLocks noGrp="1"/>
          </p:cNvSpPr>
          <p:nvPr>
            <p:ph type="ctrTitle"/>
          </p:nvPr>
        </p:nvSpPr>
        <p:spPr>
          <a:xfrm>
            <a:off x="581191" y="548640"/>
            <a:ext cx="10993549" cy="2259081"/>
          </a:xfrm>
        </p:spPr>
        <p:txBody>
          <a:bodyPr>
            <a:normAutofit/>
          </a:bodyPr>
          <a:lstStyle/>
          <a:p>
            <a:pPr algn="ctr"/>
            <a:r>
              <a:rPr lang="en-US" sz="1400" b="1" cap="none" dirty="0">
                <a:latin typeface="Times New Roman" panose="02020603050405020304" pitchFamily="18" charset="0"/>
                <a:cs typeface="Times New Roman" panose="02020603050405020304" pitchFamily="18" charset="0"/>
              </a:rPr>
              <a:t>Regional Comprehensive Economic Partnership</a:t>
            </a:r>
            <a:r>
              <a:rPr lang="en-US" sz="1400" b="1" dirty="0">
                <a:latin typeface="Times New Roman" panose="02020603050405020304" pitchFamily="18" charset="0"/>
                <a:cs typeface="Times New Roman" panose="02020603050405020304" pitchFamily="18" charset="0"/>
              </a:rPr>
              <a:t/>
            </a:r>
            <a:br>
              <a:rPr lang="en-US" sz="1400" b="1" dirty="0">
                <a:latin typeface="Times New Roman" panose="02020603050405020304" pitchFamily="18" charset="0"/>
                <a:cs typeface="Times New Roman" panose="02020603050405020304" pitchFamily="18" charset="0"/>
              </a:rPr>
            </a:br>
            <a:r>
              <a:rPr lang="en-US" sz="1400" b="1" cap="none" dirty="0">
                <a:latin typeface="Times New Roman" panose="02020603050405020304" pitchFamily="18" charset="0"/>
                <a:cs typeface="Times New Roman" panose="02020603050405020304" pitchFamily="18" charset="0"/>
              </a:rPr>
              <a:t>Student’s Name</a:t>
            </a:r>
            <a:br>
              <a:rPr lang="en-US" sz="1400" b="1" cap="none" dirty="0">
                <a:latin typeface="Times New Roman" panose="02020603050405020304" pitchFamily="18" charset="0"/>
                <a:cs typeface="Times New Roman" panose="02020603050405020304" pitchFamily="18" charset="0"/>
              </a:rPr>
            </a:br>
            <a:r>
              <a:rPr lang="en-US" sz="1400" b="1" cap="none" dirty="0">
                <a:latin typeface="Times New Roman" panose="02020603050405020304" pitchFamily="18" charset="0"/>
                <a:cs typeface="Times New Roman" panose="02020603050405020304" pitchFamily="18" charset="0"/>
              </a:rPr>
              <a:t>University </a:t>
            </a:r>
            <a:br>
              <a:rPr lang="en-US" sz="1400" b="1" cap="none" dirty="0">
                <a:latin typeface="Times New Roman" panose="02020603050405020304" pitchFamily="18" charset="0"/>
                <a:cs typeface="Times New Roman" panose="02020603050405020304" pitchFamily="18" charset="0"/>
              </a:rPr>
            </a:br>
            <a:r>
              <a:rPr lang="en-US" sz="1400" b="1" cap="none" dirty="0">
                <a:latin typeface="Times New Roman" panose="02020603050405020304" pitchFamily="18" charset="0"/>
                <a:cs typeface="Times New Roman" panose="02020603050405020304" pitchFamily="18" charset="0"/>
              </a:rPr>
              <a:t>Professor’s Name</a:t>
            </a:r>
            <a:br>
              <a:rPr lang="en-US" sz="1400" b="1" cap="none" dirty="0">
                <a:latin typeface="Times New Roman" panose="02020603050405020304" pitchFamily="18" charset="0"/>
                <a:cs typeface="Times New Roman" panose="02020603050405020304" pitchFamily="18" charset="0"/>
              </a:rPr>
            </a:br>
            <a:r>
              <a:rPr lang="en-US" sz="1400" b="1" cap="none" dirty="0">
                <a:latin typeface="Times New Roman" panose="02020603050405020304" pitchFamily="18" charset="0"/>
                <a:cs typeface="Times New Roman" panose="02020603050405020304" pitchFamily="18" charset="0"/>
              </a:rPr>
              <a:t>Date</a:t>
            </a:r>
            <a:br>
              <a:rPr lang="en-US" sz="1400" b="1" cap="none" dirty="0">
                <a:latin typeface="Times New Roman" panose="02020603050405020304" pitchFamily="18" charset="0"/>
                <a:cs typeface="Times New Roman" panose="02020603050405020304" pitchFamily="18" charset="0"/>
              </a:rPr>
            </a:br>
            <a:endParaRPr lang="en-US" sz="1400" b="1" dirty="0">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E7C6334F-6411-41EC-AD7D-179EDD8B58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xmlns="" id="{E6B02CEE-3AF8-4349-9B3E-8970E6DF62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xmlns="" id="{AAA01CF0-3FB5-44EB-B7DE-F2E86374C2F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8" name="Picture 7">
            <a:extLst>
              <a:ext uri="{FF2B5EF4-FFF2-40B4-BE49-F238E27FC236}">
                <a16:creationId xmlns:a16="http://schemas.microsoft.com/office/drawing/2014/main" xmlns="" id="{B50A819B-C803-4AFF-8689-15C40BB86EBA}"/>
              </a:ext>
            </a:extLst>
          </p:cNvPr>
          <p:cNvPicPr>
            <a:picLocks noChangeAspect="1"/>
          </p:cNvPicPr>
          <p:nvPr/>
        </p:nvPicPr>
        <p:blipFill rotWithShape="1">
          <a:blip r:embed="rId3"/>
          <a:srcRect l="28068" r="20034" b="-2"/>
          <a:stretch/>
        </p:blipFill>
        <p:spPr>
          <a:xfrm>
            <a:off x="0" y="2811278"/>
            <a:ext cx="12192000" cy="4046722"/>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78D59C-90EB-4982-8284-6658BE5DF42B}"/>
              </a:ext>
            </a:extLst>
          </p:cNvPr>
          <p:cNvSpPr>
            <a:spLocks noGrp="1"/>
          </p:cNvSpPr>
          <p:nvPr>
            <p:ph type="title"/>
          </p:nvPr>
        </p:nvSpPr>
        <p:spPr>
          <a:xfrm>
            <a:off x="581193" y="641912"/>
            <a:ext cx="11029616" cy="690726"/>
          </a:xfrm>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38561265-F4E6-4B75-8298-533443903858}"/>
              </a:ext>
            </a:extLst>
          </p:cNvPr>
          <p:cNvSpPr>
            <a:spLocks noGrp="1"/>
          </p:cNvSpPr>
          <p:nvPr>
            <p:ph idx="1"/>
          </p:nvPr>
        </p:nvSpPr>
        <p:spPr>
          <a:xfrm>
            <a:off x="581192" y="1332637"/>
            <a:ext cx="5910096" cy="5211037"/>
          </a:xfrm>
        </p:spPr>
        <p:txBody>
          <a:bodyPr>
            <a:normAutofit/>
          </a:bodyPr>
          <a:lstStyle/>
          <a:p>
            <a:r>
              <a:rPr lang="en-US" sz="1800" dirty="0">
                <a:effectLst/>
                <a:latin typeface="Times New Roman" panose="02020603050405020304" pitchFamily="18" charset="0"/>
                <a:ea typeface="Calibri" panose="020F0502020204030204" pitchFamily="34" charset="0"/>
              </a:rPr>
              <a:t>The Regional Economic Partnership (RCEP) trade agreement event took place on November </a:t>
            </a:r>
            <a:r>
              <a:rPr lang="en-US" sz="1800" dirty="0" smtClean="0">
                <a:effectLst/>
                <a:latin typeface="Times New Roman" panose="02020603050405020304" pitchFamily="18" charset="0"/>
                <a:ea typeface="Calibri" panose="020F0502020204030204" pitchFamily="34" charset="0"/>
              </a:rPr>
              <a:t>15</a:t>
            </a:r>
            <a:r>
              <a:rPr lang="en-US" sz="1800" baseline="30000" dirty="0" smtClean="0">
                <a:effectLst/>
                <a:latin typeface="Times New Roman" panose="02020603050405020304" pitchFamily="18" charset="0"/>
                <a:ea typeface="Calibri" panose="020F0502020204030204" pitchFamily="34" charset="0"/>
              </a:rPr>
              <a:t>th</a:t>
            </a:r>
            <a:r>
              <a:rPr lang="en-US" sz="1800" dirty="0" smtClean="0">
                <a:effectLst/>
                <a:latin typeface="Times New Roman" panose="02020603050405020304" pitchFamily="18" charset="0"/>
                <a:ea typeface="Calibri" panose="020F0502020204030204" pitchFamily="34" charset="0"/>
              </a:rPr>
              <a:t>.</a:t>
            </a:r>
          </a:p>
          <a:p>
            <a:r>
              <a:rPr lang="en-US" sz="1800" dirty="0">
                <a:latin typeface="Times New Roman" panose="02020603050405020304" pitchFamily="18" charset="0"/>
                <a:ea typeface="Calibri" panose="020F0502020204030204" pitchFamily="34" charset="0"/>
              </a:rPr>
              <a:t>A</a:t>
            </a:r>
            <a:r>
              <a:rPr lang="en-US" sz="1800" dirty="0" smtClean="0">
                <a:effectLst/>
                <a:latin typeface="Times New Roman" panose="02020603050405020304" pitchFamily="18" charset="0"/>
                <a:ea typeface="Calibri" panose="020F0502020204030204" pitchFamily="34" charset="0"/>
              </a:rPr>
              <a:t> </a:t>
            </a:r>
            <a:r>
              <a:rPr lang="en-US" sz="1800" dirty="0">
                <a:effectLst/>
                <a:latin typeface="Times New Roman" panose="02020603050405020304" pitchFamily="18" charset="0"/>
                <a:ea typeface="Calibri" panose="020F0502020204030204" pitchFamily="34" charset="0"/>
              </a:rPr>
              <a:t>total of 15 countries in the Pacific and East Asia signed the trade agreement (The Economist, 2020)</a:t>
            </a:r>
          </a:p>
          <a:p>
            <a:r>
              <a:rPr lang="en-US" sz="1800" dirty="0">
                <a:latin typeface="Times New Roman" panose="02020603050405020304" pitchFamily="18" charset="0"/>
                <a:ea typeface="Calibri" panose="020F0502020204030204" pitchFamily="34" charset="0"/>
              </a:rPr>
              <a:t>This created the largest trading bloc globally</a:t>
            </a:r>
          </a:p>
          <a:p>
            <a:r>
              <a:rPr lang="en-US" sz="1800" dirty="0">
                <a:effectLst/>
                <a:latin typeface="Times New Roman" panose="02020603050405020304" pitchFamily="18" charset="0"/>
                <a:ea typeface="Calibri" panose="020F0502020204030204" pitchFamily="34" charset="0"/>
              </a:rPr>
              <a:t>RCEP talks begun in 2012 where 16 countries as well as the 10 Associations of Southeast Asian Nations (ASEAN) countries, India, Australia, China, New Zealand, South Korea and Japan were involved</a:t>
            </a:r>
          </a:p>
          <a:p>
            <a:r>
              <a:rPr lang="en-US" sz="1800" dirty="0">
                <a:effectLst/>
                <a:latin typeface="Times New Roman" panose="02020603050405020304" pitchFamily="18" charset="0"/>
                <a:ea typeface="Calibri" panose="020F0502020204030204" pitchFamily="34" charset="0"/>
              </a:rPr>
              <a:t>RCEP is also responsible for Foreign Direct Investment’s 19 percent and services trade’s 18 percent outflows</a:t>
            </a:r>
          </a:p>
          <a:p>
            <a:pPr marL="0" indent="0">
              <a:buNone/>
            </a:pPr>
            <a:endParaRPr lang="en-US" dirty="0"/>
          </a:p>
        </p:txBody>
      </p:sp>
      <p:pic>
        <p:nvPicPr>
          <p:cNvPr id="5" name="Picture 4">
            <a:extLst>
              <a:ext uri="{FF2B5EF4-FFF2-40B4-BE49-F238E27FC236}">
                <a16:creationId xmlns:a16="http://schemas.microsoft.com/office/drawing/2014/main" xmlns="" id="{3FE1C6B6-8DC5-4465-B1CC-0797C2DCAE3E}"/>
              </a:ext>
            </a:extLst>
          </p:cNvPr>
          <p:cNvPicPr>
            <a:picLocks noChangeAspect="1"/>
          </p:cNvPicPr>
          <p:nvPr/>
        </p:nvPicPr>
        <p:blipFill rotWithShape="1">
          <a:blip r:embed="rId3"/>
          <a:srcRect l="17886" t="14141" r="9485" b="9061"/>
          <a:stretch/>
        </p:blipFill>
        <p:spPr>
          <a:xfrm>
            <a:off x="6681953" y="1332639"/>
            <a:ext cx="5119521" cy="5525362"/>
          </a:xfrm>
          <a:prstGeom prst="rect">
            <a:avLst/>
          </a:prstGeom>
        </p:spPr>
      </p:pic>
    </p:spTree>
    <p:extLst>
      <p:ext uri="{BB962C8B-B14F-4D97-AF65-F5344CB8AC3E}">
        <p14:creationId xmlns:p14="http://schemas.microsoft.com/office/powerpoint/2010/main" val="337642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F875149D-F692-45DA-8324-D5E0193D5F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C0B19935-C760-4698-9DD1-973C8A428D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xmlns="" id="{08990612-E008-4F02-AEBB-B140BE7535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xmlns="" id="{A310A41F-3A14-4150-B6CF-0A577DDDEA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xmlns="" id="{7B89EEFD-93BC-4ACF-962C-E6279E72B0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1436" y="723899"/>
            <a:ext cx="3703320" cy="5666666"/>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xmlns="" id="{2825DADA-58F7-4D83-ACEC-A8579E870FF7}"/>
              </a:ext>
            </a:extLst>
          </p:cNvPr>
          <p:cNvSpPr>
            <a:spLocks noGrp="1"/>
          </p:cNvSpPr>
          <p:nvPr>
            <p:ph type="title"/>
          </p:nvPr>
        </p:nvSpPr>
        <p:spPr>
          <a:xfrm>
            <a:off x="803189" y="1209184"/>
            <a:ext cx="3089189" cy="4734416"/>
          </a:xfrm>
        </p:spPr>
        <p:txBody>
          <a:bodyPr anchor="ctr">
            <a:normAutofit/>
          </a:bodyPr>
          <a:lstStyle/>
          <a:p>
            <a:r>
              <a:rPr lang="en-US" dirty="0">
                <a:solidFill>
                  <a:srgbClr val="FFFFFF"/>
                </a:solidFill>
                <a:latin typeface="Times New Roman" panose="02020603050405020304" pitchFamily="18" charset="0"/>
                <a:cs typeface="Times New Roman" panose="02020603050405020304" pitchFamily="18" charset="0"/>
              </a:rPr>
              <a:t>The EVENT</a:t>
            </a:r>
          </a:p>
        </p:txBody>
      </p:sp>
      <p:sp>
        <p:nvSpPr>
          <p:cNvPr id="3" name="Content Placeholder 2">
            <a:extLst>
              <a:ext uri="{FF2B5EF4-FFF2-40B4-BE49-F238E27FC236}">
                <a16:creationId xmlns:a16="http://schemas.microsoft.com/office/drawing/2014/main" xmlns="" id="{8E9AE833-7CCF-49CA-A214-FDAED85FF8F1}"/>
              </a:ext>
            </a:extLst>
          </p:cNvPr>
          <p:cNvSpPr>
            <a:spLocks noGrp="1"/>
          </p:cNvSpPr>
          <p:nvPr>
            <p:ph idx="1"/>
          </p:nvPr>
        </p:nvSpPr>
        <p:spPr>
          <a:xfrm>
            <a:off x="4561870" y="630315"/>
            <a:ext cx="7183597" cy="3785799"/>
          </a:xfrm>
        </p:spPr>
        <p:txBody>
          <a:bodyPr>
            <a:normAutofit/>
          </a:bodyPr>
          <a:lstStyle/>
          <a:p>
            <a:r>
              <a:rPr lang="en-US" sz="1800" dirty="0">
                <a:effectLst/>
                <a:latin typeface="Times New Roman" panose="02020603050405020304" pitchFamily="18" charset="0"/>
                <a:ea typeface="Calibri" panose="020F0502020204030204" pitchFamily="34" charset="0"/>
              </a:rPr>
              <a:t>The RCEP trade bloc, propelled by China, has attained fame in international investments and </a:t>
            </a:r>
            <a:r>
              <a:rPr lang="en-US" sz="1800" dirty="0" smtClean="0">
                <a:effectLst/>
                <a:latin typeface="Times New Roman" panose="02020603050405020304" pitchFamily="18" charset="0"/>
                <a:ea typeface="Calibri" panose="020F0502020204030204" pitchFamily="34" charset="0"/>
              </a:rPr>
              <a:t>trade</a:t>
            </a:r>
          </a:p>
          <a:p>
            <a:r>
              <a:rPr lang="en-US" sz="1800" dirty="0">
                <a:latin typeface="Times New Roman" panose="02020603050405020304" pitchFamily="18" charset="0"/>
                <a:ea typeface="Calibri" panose="020F0502020204030204" pitchFamily="34" charset="0"/>
              </a:rPr>
              <a:t>A</a:t>
            </a:r>
            <a:r>
              <a:rPr lang="en-US" sz="1800" dirty="0" smtClean="0">
                <a:effectLst/>
                <a:latin typeface="Times New Roman" panose="02020603050405020304" pitchFamily="18" charset="0"/>
                <a:ea typeface="Calibri" panose="020F0502020204030204" pitchFamily="34" charset="0"/>
              </a:rPr>
              <a:t>lso </a:t>
            </a:r>
            <a:r>
              <a:rPr lang="en-US" sz="1800" dirty="0">
                <a:effectLst/>
                <a:latin typeface="Times New Roman" panose="02020603050405020304" pitchFamily="18" charset="0"/>
                <a:ea typeface="Calibri" panose="020F0502020204030204" pitchFamily="34" charset="0"/>
              </a:rPr>
              <a:t>outrun large high-income trade blocs growth over the past years</a:t>
            </a:r>
          </a:p>
          <a:p>
            <a:r>
              <a:rPr lang="en-US" sz="1800" dirty="0">
                <a:effectLst/>
                <a:latin typeface="Times New Roman" panose="02020603050405020304" pitchFamily="18" charset="0"/>
                <a:ea typeface="Calibri" panose="020F0502020204030204" pitchFamily="34" charset="0"/>
              </a:rPr>
              <a:t>The development of Southeast Asian and China’s economies can be related to the rising shares of the RCEP bloc in the world’s trade, GDP and FDI for the past few decades</a:t>
            </a:r>
            <a:endParaRPr lang="en-US" sz="1800" dirty="0">
              <a:latin typeface="Times New Roman" panose="02020603050405020304" pitchFamily="18" charset="0"/>
              <a:ea typeface="Calibri" panose="020F0502020204030204" pitchFamily="34" charset="0"/>
            </a:endParaRPr>
          </a:p>
          <a:p>
            <a:r>
              <a:rPr lang="en-US" sz="1800" dirty="0">
                <a:effectLst/>
                <a:latin typeface="Times New Roman" panose="02020603050405020304" pitchFamily="18" charset="0"/>
                <a:ea typeface="Calibri" panose="020F0502020204030204" pitchFamily="34" charset="0"/>
              </a:rPr>
              <a:t>This is also responsible for propelling RCEP’s overtaking of trading blocs that were huge at the century’s </a:t>
            </a:r>
            <a:r>
              <a:rPr lang="en-US" sz="1800" dirty="0" smtClean="0">
                <a:effectLst/>
                <a:latin typeface="Times New Roman" panose="02020603050405020304" pitchFamily="18" charset="0"/>
                <a:ea typeface="Calibri" panose="020F0502020204030204" pitchFamily="34" charset="0"/>
              </a:rPr>
              <a:t>beginning</a:t>
            </a:r>
          </a:p>
          <a:p>
            <a:r>
              <a:rPr lang="en-US" sz="1800" dirty="0" smtClean="0">
                <a:latin typeface="Times New Roman" panose="02020603050405020304" pitchFamily="18" charset="0"/>
                <a:ea typeface="Calibri" panose="020F0502020204030204" pitchFamily="34" charset="0"/>
              </a:rPr>
              <a:t>This </a:t>
            </a:r>
            <a:r>
              <a:rPr lang="en-US" sz="1800" dirty="0" smtClean="0">
                <a:effectLst/>
                <a:latin typeface="Times New Roman" panose="02020603050405020304" pitchFamily="18" charset="0"/>
                <a:ea typeface="Calibri" panose="020F0502020204030204" pitchFamily="34" charset="0"/>
              </a:rPr>
              <a:t>include </a:t>
            </a:r>
            <a:r>
              <a:rPr lang="en-US" sz="1800" dirty="0">
                <a:effectLst/>
                <a:latin typeface="Times New Roman" panose="02020603050405020304" pitchFamily="18" charset="0"/>
                <a:ea typeface="Calibri" panose="020F0502020204030204" pitchFamily="34" charset="0"/>
              </a:rPr>
              <a:t>the European Union (EU) and North America Free Trade Agreement (</a:t>
            </a:r>
            <a:r>
              <a:rPr lang="en-US" sz="1800" dirty="0" err="1">
                <a:effectLst/>
                <a:latin typeface="Times New Roman" panose="02020603050405020304" pitchFamily="18" charset="0"/>
                <a:ea typeface="Calibri" panose="020F0502020204030204" pitchFamily="34" charset="0"/>
              </a:rPr>
              <a:t>Kuo</a:t>
            </a:r>
            <a:r>
              <a:rPr lang="en-US" sz="1800" dirty="0">
                <a:effectLst/>
                <a:latin typeface="Times New Roman" panose="02020603050405020304" pitchFamily="18" charset="0"/>
                <a:ea typeface="Calibri" panose="020F0502020204030204" pitchFamily="34" charset="0"/>
              </a:rPr>
              <a:t>, 2020)</a:t>
            </a:r>
            <a:endParaRPr lang="en-US" sz="1800" dirty="0"/>
          </a:p>
          <a:p>
            <a:pPr>
              <a:lnSpc>
                <a:spcPct val="100000"/>
              </a:lnSpc>
            </a:pPr>
            <a:endParaRPr lang="en-US" sz="1300" dirty="0"/>
          </a:p>
        </p:txBody>
      </p:sp>
    </p:spTree>
    <p:extLst>
      <p:ext uri="{BB962C8B-B14F-4D97-AF65-F5344CB8AC3E}">
        <p14:creationId xmlns:p14="http://schemas.microsoft.com/office/powerpoint/2010/main" val="321358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974DB8-88CA-4D9A-AC72-773F548BC4D5}"/>
              </a:ext>
            </a:extLst>
          </p:cNvPr>
          <p:cNvSpPr>
            <a:spLocks noGrp="1"/>
          </p:cNvSpPr>
          <p:nvPr>
            <p:ph type="title"/>
          </p:nvPr>
        </p:nvSpPr>
        <p:spPr/>
        <p:txBody>
          <a:bodyPr/>
          <a:lstStyle/>
          <a:p>
            <a:pPr algn="ctr"/>
            <a:r>
              <a:rPr lang="en-US" cap="none" dirty="0">
                <a:latin typeface="Times New Roman" panose="02020603050405020304" pitchFamily="18" charset="0"/>
                <a:cs typeface="Times New Roman" panose="02020603050405020304" pitchFamily="18" charset="0"/>
              </a:rPr>
              <a:t>The Event Cont..</a:t>
            </a:r>
          </a:p>
        </p:txBody>
      </p:sp>
      <p:sp>
        <p:nvSpPr>
          <p:cNvPr id="7" name="Content Placeholder 6">
            <a:extLst>
              <a:ext uri="{FF2B5EF4-FFF2-40B4-BE49-F238E27FC236}">
                <a16:creationId xmlns:a16="http://schemas.microsoft.com/office/drawing/2014/main" xmlns="" id="{949DB335-D8E0-4E31-A94C-718FF866FAB5}"/>
              </a:ext>
            </a:extLst>
          </p:cNvPr>
          <p:cNvSpPr>
            <a:spLocks noGrp="1"/>
          </p:cNvSpPr>
          <p:nvPr>
            <p:ph idx="1"/>
          </p:nvPr>
        </p:nvSpPr>
        <p:spPr/>
        <p:txBody>
          <a:bodyPr/>
          <a:lstStyle/>
          <a:p>
            <a:r>
              <a:rPr lang="en-US" sz="1800" dirty="0">
                <a:latin typeface="Times New Roman" panose="02020603050405020304" pitchFamily="18" charset="0"/>
                <a:cs typeface="Times New Roman" panose="02020603050405020304" pitchFamily="18" charset="0"/>
              </a:rPr>
              <a:t>RCEP intensifies investment and trade relations between member nations by reducing its non-tariff barriers (NTBs) on services and goods trade</a:t>
            </a:r>
          </a:p>
          <a:p>
            <a:r>
              <a:rPr lang="en-US" sz="1800" dirty="0">
                <a:latin typeface="Times New Roman" panose="02020603050405020304" pitchFamily="18" charset="0"/>
                <a:cs typeface="Times New Roman" panose="02020603050405020304" pitchFamily="18" charset="0"/>
              </a:rPr>
              <a:t>RCEP concentrates on non-tariff barriers since import tariffs had been minimal between RCEP members even before the signing of the agreement (</a:t>
            </a:r>
            <a:r>
              <a:rPr lang="en-US" sz="1800" dirty="0" err="1">
                <a:latin typeface="Times New Roman" panose="02020603050405020304" pitchFamily="18" charset="0"/>
                <a:cs typeface="Times New Roman" panose="02020603050405020304" pitchFamily="18" charset="0"/>
              </a:rPr>
              <a:t>Kuo</a:t>
            </a:r>
            <a:r>
              <a:rPr lang="en-US" sz="1800" dirty="0">
                <a:latin typeface="Times New Roman" panose="02020603050405020304" pitchFamily="18" charset="0"/>
                <a:cs typeface="Times New Roman" panose="02020603050405020304" pitchFamily="18" charset="0"/>
              </a:rPr>
              <a:t>, 2020)</a:t>
            </a:r>
          </a:p>
          <a:p>
            <a:r>
              <a:rPr lang="en-US" sz="1800" dirty="0">
                <a:latin typeface="Times New Roman" panose="02020603050405020304" pitchFamily="18" charset="0"/>
                <a:cs typeface="Times New Roman" panose="02020603050405020304" pitchFamily="18" charset="0"/>
              </a:rPr>
              <a:t>Low import tariffs coordinates the facilitation imposed by nations on the marketing of products, giving more assurance to investor and traders</a:t>
            </a:r>
          </a:p>
          <a:p>
            <a:r>
              <a:rPr lang="en-US" sz="1800" dirty="0">
                <a:effectLst/>
                <a:latin typeface="Times New Roman" panose="02020603050405020304" pitchFamily="18" charset="0"/>
                <a:ea typeface="Calibri" panose="020F0502020204030204" pitchFamily="34" charset="0"/>
              </a:rPr>
              <a:t>As maybe the most significant feature, the RCEP trade agreement lines up regulations of origin for these 15 </a:t>
            </a:r>
            <a:r>
              <a:rPr lang="en-US" sz="1800" dirty="0" smtClean="0">
                <a:effectLst/>
                <a:latin typeface="Times New Roman" panose="02020603050405020304" pitchFamily="18" charset="0"/>
                <a:ea typeface="Calibri" panose="020F0502020204030204" pitchFamily="34" charset="0"/>
              </a:rPr>
              <a:t>countries</a:t>
            </a:r>
          </a:p>
          <a:p>
            <a:r>
              <a:rPr lang="en-US" sz="1800" dirty="0" smtClean="0">
                <a:latin typeface="Times New Roman" panose="02020603050405020304" pitchFamily="18" charset="0"/>
                <a:ea typeface="Calibri" panose="020F0502020204030204" pitchFamily="34" charset="0"/>
              </a:rPr>
              <a:t>As a result, </a:t>
            </a:r>
            <a:r>
              <a:rPr lang="en-US" sz="1800" dirty="0" smtClean="0">
                <a:effectLst/>
                <a:latin typeface="Times New Roman" panose="02020603050405020304" pitchFamily="18" charset="0"/>
                <a:ea typeface="Calibri" panose="020F0502020204030204" pitchFamily="34" charset="0"/>
              </a:rPr>
              <a:t>smoothening </a:t>
            </a:r>
            <a:r>
              <a:rPr lang="en-US" sz="1800" dirty="0">
                <a:effectLst/>
                <a:latin typeface="Times New Roman" panose="02020603050405020304" pitchFamily="18" charset="0"/>
                <a:ea typeface="Calibri" panose="020F0502020204030204" pitchFamily="34" charset="0"/>
              </a:rPr>
              <a:t>the integration of the agreement’s participants into the identical chain of production</a:t>
            </a:r>
            <a:endParaRPr lang="en-US" dirty="0"/>
          </a:p>
        </p:txBody>
      </p:sp>
    </p:spTree>
    <p:extLst>
      <p:ext uri="{BB962C8B-B14F-4D97-AF65-F5344CB8AC3E}">
        <p14:creationId xmlns:p14="http://schemas.microsoft.com/office/powerpoint/2010/main" val="3420652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504BED40-EAF7-4E55-AFF7-2CD840EBD3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79D6233-13A1-435D-911B-F0420D55D48C}"/>
              </a:ext>
            </a:extLst>
          </p:cNvPr>
          <p:cNvSpPr>
            <a:spLocks noGrp="1"/>
          </p:cNvSpPr>
          <p:nvPr>
            <p:ph type="title"/>
          </p:nvPr>
        </p:nvSpPr>
        <p:spPr>
          <a:xfrm>
            <a:off x="581193" y="702156"/>
            <a:ext cx="6309003" cy="632122"/>
          </a:xfrm>
        </p:spPr>
        <p:txBody>
          <a:bodyPr>
            <a:normAutofit/>
          </a:bodyPr>
          <a:lstStyle/>
          <a:p>
            <a:r>
              <a:rPr lang="en-US" cap="none" dirty="0">
                <a:solidFill>
                  <a:schemeClr val="accent2">
                    <a:lumMod val="50000"/>
                  </a:schemeClr>
                </a:solidFill>
                <a:latin typeface="Times New Roman" panose="02020603050405020304" pitchFamily="18" charset="0"/>
                <a:cs typeface="Times New Roman" panose="02020603050405020304" pitchFamily="18" charset="0"/>
              </a:rPr>
              <a:t>The Event </a:t>
            </a:r>
            <a:r>
              <a:rPr lang="en-US" cap="none" dirty="0" err="1">
                <a:solidFill>
                  <a:schemeClr val="accent2">
                    <a:lumMod val="50000"/>
                  </a:schemeClr>
                </a:solidFill>
                <a:latin typeface="Times New Roman" panose="02020603050405020304" pitchFamily="18" charset="0"/>
                <a:cs typeface="Times New Roman" panose="02020603050405020304" pitchFamily="18" charset="0"/>
              </a:rPr>
              <a:t>Cont</a:t>
            </a:r>
            <a:r>
              <a:rPr lang="en-US" cap="none" dirty="0">
                <a:solidFill>
                  <a:schemeClr val="accent2">
                    <a:lumMod val="50000"/>
                  </a:schemeClr>
                </a:solidFill>
                <a:latin typeface="Times New Roman" panose="02020603050405020304" pitchFamily="18" charset="0"/>
                <a:cs typeface="Times New Roman" panose="02020603050405020304" pitchFamily="18" charset="0"/>
              </a:rPr>
              <a:t>…</a:t>
            </a:r>
            <a:endParaRPr lang="en-US" cap="none" dirty="0">
              <a:solidFill>
                <a:schemeClr val="tx2"/>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F367CCF1-BB1E-41CF-8499-94A870C33E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xmlns="" id="{1A972C6F-09B3-40F0-AF15-08B93F177039}"/>
              </a:ext>
            </a:extLst>
          </p:cNvPr>
          <p:cNvSpPr>
            <a:spLocks noGrp="1"/>
          </p:cNvSpPr>
          <p:nvPr>
            <p:ph idx="1"/>
          </p:nvPr>
        </p:nvSpPr>
        <p:spPr>
          <a:xfrm>
            <a:off x="1038394" y="1334279"/>
            <a:ext cx="5057606" cy="5209396"/>
          </a:xfrm>
        </p:spPr>
        <p:txBody>
          <a:bodyPr>
            <a:normAutofit/>
          </a:bodyPr>
          <a:lstStyle/>
          <a:p>
            <a:r>
              <a:rPr lang="en-US" sz="1800" dirty="0">
                <a:latin typeface="Times New Roman" panose="02020603050405020304" pitchFamily="18" charset="0"/>
                <a:cs typeface="Times New Roman" panose="02020603050405020304" pitchFamily="18" charset="0"/>
              </a:rPr>
              <a:t>This could assist members in attracting an enormous share of global value chains (</a:t>
            </a:r>
            <a:r>
              <a:rPr lang="en-US" sz="1800" dirty="0" smtClean="0">
                <a:latin typeface="Times New Roman" panose="02020603050405020304" pitchFamily="18" charset="0"/>
                <a:cs typeface="Times New Roman" panose="02020603050405020304" pitchFamily="18" charset="0"/>
              </a:rPr>
              <a:t>GVCs)</a:t>
            </a:r>
          </a:p>
          <a:p>
            <a:r>
              <a:rPr lang="en-US" sz="1800" dirty="0" smtClean="0">
                <a:latin typeface="Times New Roman" panose="02020603050405020304" pitchFamily="18" charset="0"/>
                <a:cs typeface="Times New Roman" panose="02020603050405020304" pitchFamily="18" charset="0"/>
              </a:rPr>
              <a:t>Also it </a:t>
            </a:r>
            <a:r>
              <a:rPr lang="en-US" sz="1800" dirty="0" smtClean="0">
                <a:latin typeface="Times New Roman" panose="02020603050405020304" pitchFamily="18" charset="0"/>
                <a:cs typeface="Times New Roman" panose="02020603050405020304" pitchFamily="18" charset="0"/>
              </a:rPr>
              <a:t>increase </a:t>
            </a:r>
            <a:r>
              <a:rPr lang="en-US" sz="1800" dirty="0">
                <a:latin typeface="Times New Roman" panose="02020603050405020304" pitchFamily="18" charset="0"/>
                <a:cs typeface="Times New Roman" panose="02020603050405020304" pitchFamily="18" charset="0"/>
              </a:rPr>
              <a:t>their specialization, which may be significant at a time when </a:t>
            </a:r>
            <a:r>
              <a:rPr lang="en-US" sz="1800" dirty="0" smtClean="0">
                <a:latin typeface="Times New Roman" panose="02020603050405020304" pitchFamily="18" charset="0"/>
                <a:cs typeface="Times New Roman" panose="02020603050405020304" pitchFamily="18" charset="0"/>
              </a:rPr>
              <a:t>China-U.S </a:t>
            </a:r>
            <a:r>
              <a:rPr lang="en-US" sz="1800" dirty="0">
                <a:latin typeface="Times New Roman" panose="02020603050405020304" pitchFamily="18" charset="0"/>
                <a:cs typeface="Times New Roman" panose="02020603050405020304" pitchFamily="18" charset="0"/>
              </a:rPr>
              <a:t>trade altercation has intensified GVCs’ reconfiguration in and out of China</a:t>
            </a:r>
          </a:p>
          <a:p>
            <a:r>
              <a:rPr lang="en-US" sz="1800" dirty="0">
                <a:latin typeface="Times New Roman" panose="02020603050405020304" pitchFamily="18" charset="0"/>
                <a:cs typeface="Times New Roman" panose="02020603050405020304" pitchFamily="18" charset="0"/>
              </a:rPr>
              <a:t>Relevant provisions in services are also covered by the RCEP (The Economist, 2020)</a:t>
            </a:r>
          </a:p>
          <a:p>
            <a:pPr>
              <a:lnSpc>
                <a:spcPct val="100000"/>
              </a:lnSpc>
            </a:pPr>
            <a:endParaRPr lang="en-US" sz="1400" dirty="0">
              <a:solidFill>
                <a:schemeClr val="tx2"/>
              </a:solidFill>
            </a:endParaRPr>
          </a:p>
        </p:txBody>
      </p:sp>
      <p:pic>
        <p:nvPicPr>
          <p:cNvPr id="6" name="Picture 5">
            <a:extLst>
              <a:ext uri="{FF2B5EF4-FFF2-40B4-BE49-F238E27FC236}">
                <a16:creationId xmlns:a16="http://schemas.microsoft.com/office/drawing/2014/main" xmlns="" id="{9E8BD581-3BD8-454F-84D0-15D6A5FB3531}"/>
              </a:ext>
            </a:extLst>
          </p:cNvPr>
          <p:cNvPicPr>
            <a:picLocks noChangeAspect="1"/>
          </p:cNvPicPr>
          <p:nvPr/>
        </p:nvPicPr>
        <p:blipFill>
          <a:blip r:embed="rId3"/>
          <a:stretch>
            <a:fillRect/>
          </a:stretch>
        </p:blipFill>
        <p:spPr>
          <a:xfrm>
            <a:off x="6204495" y="1009396"/>
            <a:ext cx="5825580" cy="5534279"/>
          </a:xfrm>
          <a:prstGeom prst="rect">
            <a:avLst/>
          </a:prstGeom>
        </p:spPr>
      </p:pic>
    </p:spTree>
    <p:extLst>
      <p:ext uri="{BB962C8B-B14F-4D97-AF65-F5344CB8AC3E}">
        <p14:creationId xmlns:p14="http://schemas.microsoft.com/office/powerpoint/2010/main" val="207626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B6CBB7-2A3A-4068-B32A-B495D9E34738}"/>
              </a:ext>
            </a:extLst>
          </p:cNvPr>
          <p:cNvSpPr>
            <a:spLocks noGrp="1"/>
          </p:cNvSpPr>
          <p:nvPr>
            <p:ph type="title"/>
          </p:nvPr>
        </p:nvSpPr>
        <p:spPr>
          <a:xfrm>
            <a:off x="3969" y="715249"/>
            <a:ext cx="11029616" cy="566807"/>
          </a:xfrm>
        </p:spPr>
        <p:txBody>
          <a:bodyPr>
            <a:normAutofit/>
          </a:bodyPr>
          <a:lstStyle/>
          <a:p>
            <a:r>
              <a:rPr lang="en-US" cap="none" dirty="0">
                <a:solidFill>
                  <a:schemeClr val="accent2">
                    <a:lumMod val="50000"/>
                  </a:schemeClr>
                </a:solidFill>
                <a:latin typeface="Times New Roman" panose="02020603050405020304" pitchFamily="18" charset="0"/>
                <a:cs typeface="Times New Roman" panose="02020603050405020304" pitchFamily="18" charset="0"/>
              </a:rPr>
              <a:t>Effects on World Economy</a:t>
            </a:r>
            <a:endParaRPr lang="en-US" cap="none"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xmlns="" id="{7A4CA679-3546-4E14-8FB8-F57168C376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xmlns="" id="{44D16E90-7C64-4C04-A50A-B866A1A92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xmlns="" id="{DBE4DD59-5AA2-46C6-B6A8-9B4C62D198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xmlns="" id="{160CE81C-67DC-489E-BFFB-877C80B854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6533" y="2180496"/>
            <a:ext cx="5404639" cy="4045683"/>
          </a:xfrm>
          <a:prstGeom prst="rect">
            <a:avLst/>
          </a:prstGeom>
          <a:solidFill>
            <a:srgbClr val="FFFFFF">
              <a:alpha val="80000"/>
            </a:srgbClr>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C1EA181A-B4D2-448D-BAEA-5AFB328D7ECD}"/>
              </a:ext>
            </a:extLst>
          </p:cNvPr>
          <p:cNvSpPr>
            <a:spLocks noGrp="1"/>
          </p:cNvSpPr>
          <p:nvPr>
            <p:ph idx="1"/>
          </p:nvPr>
        </p:nvSpPr>
        <p:spPr>
          <a:xfrm>
            <a:off x="6206168" y="1282055"/>
            <a:ext cx="5981863" cy="5445315"/>
          </a:xfrm>
        </p:spPr>
        <p:txBody>
          <a:bodyPr>
            <a:normAutofit/>
          </a:bodyPr>
          <a:lstStyle/>
          <a:p>
            <a:r>
              <a:rPr lang="en-US" sz="1800" dirty="0">
                <a:latin typeface="Times New Roman" panose="02020603050405020304" pitchFamily="18" charset="0"/>
                <a:cs typeface="Times New Roman" panose="02020603050405020304" pitchFamily="18" charset="0"/>
              </a:rPr>
              <a:t>Despite having a significant effect on the global economy, RCEP majorly benefits its country members whereas, gains from different non-members are limited (</a:t>
            </a:r>
            <a:r>
              <a:rPr lang="en-US" sz="1800" dirty="0" err="1">
                <a:latin typeface="Times New Roman" panose="02020603050405020304" pitchFamily="18" charset="0"/>
                <a:cs typeface="Times New Roman" panose="02020603050405020304" pitchFamily="18" charset="0"/>
              </a:rPr>
              <a:t>Kuo</a:t>
            </a:r>
            <a:r>
              <a:rPr lang="en-US" sz="1800" dirty="0">
                <a:latin typeface="Times New Roman" panose="02020603050405020304" pitchFamily="18" charset="0"/>
                <a:cs typeface="Times New Roman" panose="02020603050405020304" pitchFamily="18" charset="0"/>
              </a:rPr>
              <a:t>, 2020)</a:t>
            </a:r>
          </a:p>
          <a:p>
            <a:r>
              <a:rPr lang="en-US" sz="1800" dirty="0">
                <a:latin typeface="Times New Roman" panose="02020603050405020304" pitchFamily="18" charset="0"/>
                <a:cs typeface="Times New Roman" panose="02020603050405020304" pitchFamily="18" charset="0"/>
              </a:rPr>
              <a:t>Reduction in investment and trade barriers would propel the integration of the economy among the RCEP country members giving way to advantageous gains from trading</a:t>
            </a:r>
          </a:p>
          <a:p>
            <a:r>
              <a:rPr lang="en-US" sz="1800" dirty="0">
                <a:latin typeface="Times New Roman" panose="02020603050405020304" pitchFamily="18" charset="0"/>
                <a:cs typeface="Times New Roman" panose="02020603050405020304" pitchFamily="18" charset="0"/>
              </a:rPr>
              <a:t>The latest model work proposes that by the year 2030, the agreement would propel the trading bloc’s GDP by 0.4 </a:t>
            </a:r>
            <a:r>
              <a:rPr lang="en-US" sz="1800" dirty="0" smtClean="0">
                <a:latin typeface="Times New Roman" panose="02020603050405020304" pitchFamily="18" charset="0"/>
                <a:cs typeface="Times New Roman" panose="02020603050405020304" pitchFamily="18" charset="0"/>
              </a:rPr>
              <a:t>percent</a:t>
            </a:r>
          </a:p>
          <a:p>
            <a:r>
              <a:rPr lang="en-US" sz="1800" dirty="0" smtClean="0">
                <a:latin typeface="Times New Roman" panose="02020603050405020304" pitchFamily="18" charset="0"/>
                <a:cs typeface="Times New Roman" panose="02020603050405020304" pitchFamily="18" charset="0"/>
              </a:rPr>
              <a:t>This will include</a:t>
            </a:r>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0.2 percent for members of ASEAN and 0.3 percent growth for China (International Business, 2012)</a:t>
            </a:r>
          </a:p>
          <a:p>
            <a:pPr>
              <a:lnSpc>
                <a:spcPct val="100000"/>
              </a:lnSpc>
            </a:pPr>
            <a:endParaRPr lang="en-US" sz="1200" dirty="0"/>
          </a:p>
        </p:txBody>
      </p:sp>
      <p:pic>
        <p:nvPicPr>
          <p:cNvPr id="6" name="Picture 5">
            <a:extLst>
              <a:ext uri="{FF2B5EF4-FFF2-40B4-BE49-F238E27FC236}">
                <a16:creationId xmlns:a16="http://schemas.microsoft.com/office/drawing/2014/main" xmlns="" id="{0E03194A-BC90-436F-BBB8-B6228ADA913E}"/>
              </a:ext>
            </a:extLst>
          </p:cNvPr>
          <p:cNvPicPr>
            <a:picLocks noChangeAspect="1"/>
          </p:cNvPicPr>
          <p:nvPr/>
        </p:nvPicPr>
        <p:blipFill>
          <a:blip r:embed="rId3"/>
          <a:stretch>
            <a:fillRect/>
          </a:stretch>
        </p:blipFill>
        <p:spPr>
          <a:xfrm>
            <a:off x="446533" y="2180496"/>
            <a:ext cx="5404639" cy="4045683"/>
          </a:xfrm>
          <a:prstGeom prst="rect">
            <a:avLst/>
          </a:prstGeom>
        </p:spPr>
      </p:pic>
    </p:spTree>
    <p:extLst>
      <p:ext uri="{BB962C8B-B14F-4D97-AF65-F5344CB8AC3E}">
        <p14:creationId xmlns:p14="http://schemas.microsoft.com/office/powerpoint/2010/main" val="3157761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E50E2-7163-4EF3-93F2-7DBF6C316DF1}"/>
              </a:ext>
            </a:extLst>
          </p:cNvPr>
          <p:cNvSpPr>
            <a:spLocks noGrp="1"/>
          </p:cNvSpPr>
          <p:nvPr>
            <p:ph type="title"/>
          </p:nvPr>
        </p:nvSpPr>
        <p:spPr/>
        <p:txBody>
          <a:bodyPr/>
          <a:lstStyle/>
          <a:p>
            <a:r>
              <a:rPr lang="en-US" cap="none"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cap="none" dirty="0" err="1">
                <a:solidFill>
                  <a:schemeClr val="accent2">
                    <a:lumMod val="50000"/>
                  </a:schemeClr>
                </a:solidFill>
                <a:latin typeface="Times New Roman" panose="02020603050405020304" pitchFamily="18" charset="0"/>
                <a:cs typeface="Times New Roman" panose="02020603050405020304" pitchFamily="18" charset="0"/>
              </a:rPr>
              <a:t>Cont</a:t>
            </a:r>
            <a:r>
              <a:rPr lang="en-US" cap="none" dirty="0">
                <a:solidFill>
                  <a:schemeClr val="accent2">
                    <a:lumMod val="50000"/>
                  </a:schemeClr>
                </a:solidFill>
                <a:latin typeface="Times New Roman" panose="02020603050405020304" pitchFamily="18" charset="0"/>
                <a:cs typeface="Times New Roman" panose="02020603050405020304" pitchFamily="18" charset="0"/>
              </a:rPr>
              <a:t>… </a:t>
            </a:r>
            <a:endParaRPr lang="en-US" cap="none" dirty="0"/>
          </a:p>
        </p:txBody>
      </p:sp>
      <p:sp>
        <p:nvSpPr>
          <p:cNvPr id="3" name="Content Placeholder 2">
            <a:extLst>
              <a:ext uri="{FF2B5EF4-FFF2-40B4-BE49-F238E27FC236}">
                <a16:creationId xmlns:a16="http://schemas.microsoft.com/office/drawing/2014/main" xmlns="" id="{97A168FB-0551-4430-9642-E5C58B44D1D6}"/>
              </a:ext>
            </a:extLst>
          </p:cNvPr>
          <p:cNvSpPr>
            <a:spLocks noGrp="1"/>
          </p:cNvSpPr>
          <p:nvPr>
            <p:ph idx="1"/>
          </p:nvPr>
        </p:nvSpPr>
        <p:spPr/>
        <p:txBody>
          <a:bodyPr/>
          <a:lstStyle/>
          <a:p>
            <a:r>
              <a:rPr lang="en-US" sz="1800" dirty="0">
                <a:latin typeface="Times New Roman" panose="02020603050405020304" pitchFamily="18" charset="0"/>
                <a:cs typeface="Times New Roman" panose="02020603050405020304" pitchFamily="18" charset="0"/>
              </a:rPr>
              <a:t>Therefore, driving the anticipated mild constructive effect of RCEP on the global economy, which is projected to be 0.1 percent of </a:t>
            </a:r>
            <a:r>
              <a:rPr lang="en-US" sz="1800" dirty="0" smtClean="0">
                <a:latin typeface="Times New Roman" panose="02020603050405020304" pitchFamily="18" charset="0"/>
                <a:cs typeface="Times New Roman" panose="02020603050405020304" pitchFamily="18" charset="0"/>
              </a:rPr>
              <a:t>world’s </a:t>
            </a:r>
            <a:r>
              <a:rPr lang="en-US" sz="1800" dirty="0">
                <a:latin typeface="Times New Roman" panose="02020603050405020304" pitchFamily="18" charset="0"/>
                <a:cs typeface="Times New Roman" panose="02020603050405020304" pitchFamily="18" charset="0"/>
              </a:rPr>
              <a:t>GDP</a:t>
            </a:r>
          </a:p>
          <a:p>
            <a:r>
              <a:rPr lang="en-US" sz="1800" dirty="0">
                <a:latin typeface="Times New Roman" panose="02020603050405020304" pitchFamily="18" charset="0"/>
                <a:cs typeface="Times New Roman" panose="02020603050405020304" pitchFamily="18" charset="0"/>
              </a:rPr>
              <a:t>However, non-members' benefits are likely insignificant</a:t>
            </a:r>
          </a:p>
          <a:p>
            <a:r>
              <a:rPr lang="en-US" sz="1800" dirty="0">
                <a:latin typeface="Times New Roman" panose="02020603050405020304" pitchFamily="18" charset="0"/>
                <a:cs typeface="Times New Roman" panose="02020603050405020304" pitchFamily="18" charset="0"/>
              </a:rPr>
              <a:t>In this entire trade bloc, ASEAN countries may benefit the least from this agreement than the other countries in deeper trade agreements</a:t>
            </a:r>
          </a:p>
          <a:p>
            <a:r>
              <a:rPr lang="en-US" sz="1800" dirty="0">
                <a:latin typeface="Times New Roman" panose="02020603050405020304" pitchFamily="18" charset="0"/>
                <a:cs typeface="Times New Roman" panose="02020603050405020304" pitchFamily="18" charset="0"/>
              </a:rPr>
              <a:t>ASEAN countries possess the least scope to decrease the barriers between them and other members given the current trade agreements’ web, thus, resulting in them gaining fewer benefits between the RCEP members (</a:t>
            </a:r>
            <a:r>
              <a:rPr lang="en-US" sz="1800" dirty="0" err="1">
                <a:latin typeface="Times New Roman" panose="02020603050405020304" pitchFamily="18" charset="0"/>
                <a:cs typeface="Times New Roman" panose="02020603050405020304" pitchFamily="18" charset="0"/>
              </a:rPr>
              <a:t>Dadush</a:t>
            </a:r>
            <a:r>
              <a:rPr lang="en-US" sz="1800" dirty="0">
                <a:latin typeface="Times New Roman" panose="02020603050405020304" pitchFamily="18" charset="0"/>
                <a:cs typeface="Times New Roman" panose="02020603050405020304" pitchFamily="18" charset="0"/>
              </a:rPr>
              <a:t> &amp; </a:t>
            </a:r>
            <a:r>
              <a:rPr lang="en-US" sz="1800" dirty="0" err="1">
                <a:latin typeface="Times New Roman" panose="02020603050405020304" pitchFamily="18" charset="0"/>
                <a:cs typeface="Times New Roman" panose="02020603050405020304" pitchFamily="18" charset="0"/>
              </a:rPr>
              <a:t>Darandary</a:t>
            </a:r>
            <a:r>
              <a:rPr lang="en-US" sz="1800" dirty="0">
                <a:latin typeface="Times New Roman" panose="02020603050405020304" pitchFamily="18" charset="0"/>
                <a:cs typeface="Times New Roman" panose="02020603050405020304" pitchFamily="18" charset="0"/>
              </a:rPr>
              <a:t>, 2020)</a:t>
            </a:r>
          </a:p>
          <a:p>
            <a:endParaRPr lang="en-US" dirty="0"/>
          </a:p>
        </p:txBody>
      </p:sp>
    </p:spTree>
    <p:extLst>
      <p:ext uri="{BB962C8B-B14F-4D97-AF65-F5344CB8AC3E}">
        <p14:creationId xmlns:p14="http://schemas.microsoft.com/office/powerpoint/2010/main" val="211173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439830-52AC-4F98-ABF3-D06A92E46889}"/>
              </a:ext>
            </a:extLst>
          </p:cNvPr>
          <p:cNvSpPr>
            <a:spLocks noGrp="1"/>
          </p:cNvSpPr>
          <p:nvPr>
            <p:ph type="title"/>
          </p:nvPr>
        </p:nvSpPr>
        <p:spPr/>
        <p:txBody>
          <a:bodyPr/>
          <a:lstStyle/>
          <a:p>
            <a:r>
              <a:rPr lang="en-US" cap="none"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cap="none" dirty="0" err="1">
                <a:solidFill>
                  <a:schemeClr val="accent2">
                    <a:lumMod val="50000"/>
                  </a:schemeClr>
                </a:solidFill>
                <a:latin typeface="Times New Roman" panose="02020603050405020304" pitchFamily="18" charset="0"/>
                <a:cs typeface="Times New Roman" panose="02020603050405020304" pitchFamily="18" charset="0"/>
              </a:rPr>
              <a:t>Cont</a:t>
            </a:r>
            <a:r>
              <a:rPr lang="en-US" cap="none" dirty="0">
                <a:solidFill>
                  <a:schemeClr val="accent2">
                    <a:lumMod val="50000"/>
                  </a:schemeClr>
                </a:solidFill>
                <a:latin typeface="Times New Roman" panose="02020603050405020304" pitchFamily="18" charset="0"/>
                <a:cs typeface="Times New Roman" panose="02020603050405020304" pitchFamily="18" charset="0"/>
              </a:rPr>
              <a:t>… </a:t>
            </a:r>
            <a:endParaRPr lang="en-US" cap="none" dirty="0"/>
          </a:p>
        </p:txBody>
      </p:sp>
      <p:sp>
        <p:nvSpPr>
          <p:cNvPr id="3" name="Content Placeholder 2">
            <a:extLst>
              <a:ext uri="{FF2B5EF4-FFF2-40B4-BE49-F238E27FC236}">
                <a16:creationId xmlns:a16="http://schemas.microsoft.com/office/drawing/2014/main" xmlns="" id="{C986E11B-22C2-4CA6-88EA-460B6AB2BEC1}"/>
              </a:ext>
            </a:extLst>
          </p:cNvPr>
          <p:cNvSpPr>
            <a:spLocks noGrp="1"/>
          </p:cNvSpPr>
          <p:nvPr>
            <p:ph idx="1"/>
          </p:nvPr>
        </p:nvSpPr>
        <p:spPr>
          <a:xfrm>
            <a:off x="581192" y="2340864"/>
            <a:ext cx="5962483" cy="3634486"/>
          </a:xfrm>
        </p:spPr>
        <p:txBody>
          <a:bodyPr/>
          <a:lstStyle/>
          <a:p>
            <a:r>
              <a:rPr lang="en-US" sz="1800" dirty="0">
                <a:latin typeface="Times New Roman" panose="02020603050405020304" pitchFamily="18" charset="0"/>
                <a:cs typeface="Times New Roman" panose="02020603050405020304" pitchFamily="18" charset="0"/>
              </a:rPr>
              <a:t>This makes economies such as Malaysia and Vietnam contemplated to gain more from other agreements such as the Comprehensive and Progressive Agreement for Trans-Pacific Partnership (CPTPP) than from RCEP</a:t>
            </a:r>
          </a:p>
          <a:p>
            <a:r>
              <a:rPr lang="en-US" sz="1800" dirty="0">
                <a:latin typeface="Times New Roman" panose="02020603050405020304" pitchFamily="18" charset="0"/>
                <a:cs typeface="Times New Roman" panose="02020603050405020304" pitchFamily="18" charset="0"/>
              </a:rPr>
              <a:t>These other agreements too are ambitious the same way RCEP is or even more</a:t>
            </a:r>
          </a:p>
          <a:p>
            <a:r>
              <a:rPr lang="en-US" sz="1800" dirty="0">
                <a:latin typeface="Times New Roman" panose="02020603050405020304" pitchFamily="18" charset="0"/>
                <a:cs typeface="Times New Roman" panose="02020603050405020304" pitchFamily="18" charset="0"/>
              </a:rPr>
              <a:t>Therefore, countries such as Indonesia may result in agreeing with other nations in the CPTPP than the RCEP signatories</a:t>
            </a:r>
          </a:p>
          <a:p>
            <a:endParaRPr lang="en-US" dirty="0"/>
          </a:p>
        </p:txBody>
      </p:sp>
      <p:pic>
        <p:nvPicPr>
          <p:cNvPr id="5" name="Picture 4">
            <a:extLst>
              <a:ext uri="{FF2B5EF4-FFF2-40B4-BE49-F238E27FC236}">
                <a16:creationId xmlns:a16="http://schemas.microsoft.com/office/drawing/2014/main" xmlns="" id="{A9B705F9-B1EB-4517-A79D-F4CB5A472885}"/>
              </a:ext>
            </a:extLst>
          </p:cNvPr>
          <p:cNvPicPr>
            <a:picLocks noChangeAspect="1"/>
          </p:cNvPicPr>
          <p:nvPr/>
        </p:nvPicPr>
        <p:blipFill rotWithShape="1">
          <a:blip r:embed="rId3"/>
          <a:srcRect b="6180"/>
          <a:stretch/>
        </p:blipFill>
        <p:spPr>
          <a:xfrm>
            <a:off x="6357938" y="702156"/>
            <a:ext cx="5834061" cy="6155844"/>
          </a:xfrm>
          <a:prstGeom prst="rect">
            <a:avLst/>
          </a:prstGeom>
        </p:spPr>
      </p:pic>
    </p:spTree>
    <p:extLst>
      <p:ext uri="{BB962C8B-B14F-4D97-AF65-F5344CB8AC3E}">
        <p14:creationId xmlns:p14="http://schemas.microsoft.com/office/powerpoint/2010/main" val="373372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8171FE-C1BE-4FD1-A4DE-060C76C56407}"/>
              </a:ext>
            </a:extLst>
          </p:cNvPr>
          <p:cNvSpPr>
            <a:spLocks noGrp="1"/>
          </p:cNvSpPr>
          <p:nvPr>
            <p:ph type="title"/>
          </p:nvPr>
        </p:nvSpPr>
        <p:spPr/>
        <p:txBody>
          <a:bodyPr/>
          <a:lstStyle/>
          <a:p>
            <a:r>
              <a:rPr lang="en-US" cap="none" dirty="0">
                <a:solidFill>
                  <a:schemeClr val="bg1"/>
                </a:solidFill>
                <a:latin typeface="Times New Roman" panose="02020603050405020304" pitchFamily="18" charset="0"/>
                <a:cs typeface="Times New Roman" panose="02020603050405020304" pitchFamily="18" charset="0"/>
              </a:rPr>
              <a:t>Effects On World Economy </a:t>
            </a:r>
            <a:r>
              <a:rPr lang="en-US" cap="none" dirty="0" err="1">
                <a:solidFill>
                  <a:schemeClr val="bg1"/>
                </a:solidFill>
                <a:latin typeface="Times New Roman" panose="02020603050405020304" pitchFamily="18" charset="0"/>
                <a:cs typeface="Times New Roman" panose="02020603050405020304" pitchFamily="18" charset="0"/>
              </a:rPr>
              <a:t>Cont</a:t>
            </a:r>
            <a:r>
              <a:rPr lang="en-US" cap="none" dirty="0">
                <a:solidFill>
                  <a:schemeClr val="bg1"/>
                </a:solidFill>
                <a:latin typeface="Times New Roman" panose="02020603050405020304" pitchFamily="18" charset="0"/>
                <a:cs typeface="Times New Roman" panose="02020603050405020304" pitchFamily="18" charset="0"/>
              </a:rPr>
              <a:t>… </a:t>
            </a:r>
            <a:endParaRPr lang="en-US" cap="none" dirty="0">
              <a:solidFill>
                <a:schemeClr val="bg1"/>
              </a:solidFill>
            </a:endParaRPr>
          </a:p>
        </p:txBody>
      </p:sp>
      <p:sp>
        <p:nvSpPr>
          <p:cNvPr id="3" name="Content Placeholder 2">
            <a:extLst>
              <a:ext uri="{FF2B5EF4-FFF2-40B4-BE49-F238E27FC236}">
                <a16:creationId xmlns:a16="http://schemas.microsoft.com/office/drawing/2014/main" xmlns="" id="{42071D34-A843-4640-9CB8-9D1DA88B10D7}"/>
              </a:ext>
            </a:extLst>
          </p:cNvPr>
          <p:cNvSpPr>
            <a:spLocks noGrp="1"/>
          </p:cNvSpPr>
          <p:nvPr>
            <p:ph idx="1"/>
          </p:nvPr>
        </p:nvSpPr>
        <p:spPr>
          <a:xfrm>
            <a:off x="4243388" y="1179829"/>
            <a:ext cx="7308531" cy="5535296"/>
          </a:xfrm>
        </p:spPr>
        <p:txBody>
          <a:bodyPr>
            <a:normAutofit/>
          </a:bodyPr>
          <a:lstStyle/>
          <a:p>
            <a:r>
              <a:rPr lang="en-US" sz="1800" dirty="0">
                <a:latin typeface="Times New Roman" panose="02020603050405020304" pitchFamily="18" charset="0"/>
                <a:cs typeface="Times New Roman" panose="02020603050405020304" pitchFamily="18" charset="0"/>
              </a:rPr>
              <a:t>The biggest driver for the RCEP appeared to be the fact that United State leader by then, believed that there was no benefit for their country being associated with the large multilateral unchained trade deal (McDonald, 2020)</a:t>
            </a:r>
          </a:p>
          <a:p>
            <a:r>
              <a:rPr lang="en-US" sz="1800" dirty="0">
                <a:latin typeface="Times New Roman" panose="02020603050405020304" pitchFamily="18" charset="0"/>
                <a:cs typeface="Times New Roman" panose="02020603050405020304" pitchFamily="18" charset="0"/>
              </a:rPr>
              <a:t>However, China was very enthusiastic when they thought of a huge multilateral trade deal came </a:t>
            </a:r>
            <a:r>
              <a:rPr lang="en-US" sz="1800" dirty="0" smtClean="0">
                <a:latin typeface="Times New Roman" panose="02020603050405020304" pitchFamily="18" charset="0"/>
                <a:cs typeface="Times New Roman" panose="02020603050405020304" pitchFamily="18" charset="0"/>
              </a:rPr>
              <a:t>up</a:t>
            </a:r>
          </a:p>
          <a:p>
            <a:r>
              <a:rPr lang="en-US" sz="1800" dirty="0" smtClean="0">
                <a:latin typeface="Times New Roman" panose="02020603050405020304" pitchFamily="18" charset="0"/>
                <a:cs typeface="Times New Roman" panose="02020603050405020304" pitchFamily="18" charset="0"/>
              </a:rPr>
              <a:t>Since</a:t>
            </a:r>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unlike the US, China save some benefits from this type of trade deals</a:t>
            </a:r>
          </a:p>
          <a:p>
            <a:r>
              <a:rPr lang="en-US" sz="1800" dirty="0">
                <a:latin typeface="Times New Roman" panose="02020603050405020304" pitchFamily="18" charset="0"/>
                <a:cs typeface="Times New Roman" panose="02020603050405020304" pitchFamily="18" charset="0"/>
              </a:rPr>
              <a:t>In China, there is job flow due to cheap labor, therefore, China may be open to free trade according to the US</a:t>
            </a:r>
          </a:p>
          <a:p>
            <a:endParaRPr lang="en-US" dirty="0"/>
          </a:p>
        </p:txBody>
      </p:sp>
      <p:sp>
        <p:nvSpPr>
          <p:cNvPr id="6" name="Text Placeholder 5">
            <a:extLst>
              <a:ext uri="{FF2B5EF4-FFF2-40B4-BE49-F238E27FC236}">
                <a16:creationId xmlns:a16="http://schemas.microsoft.com/office/drawing/2014/main" xmlns="" id="{6EC46477-42C8-49A0-8DF6-A157D684D4CD}"/>
              </a:ext>
            </a:extLst>
          </p:cNvPr>
          <p:cNvSpPr>
            <a:spLocks noGrp="1"/>
          </p:cNvSpPr>
          <p:nvPr>
            <p:ph type="body" sz="half" idx="2"/>
          </p:nvPr>
        </p:nvSpPr>
        <p:spPr/>
        <p:txBody>
          <a:bodyPr/>
          <a:lstStyle/>
          <a:p>
            <a:endParaRPr lang="en-US" dirty="0"/>
          </a:p>
        </p:txBody>
      </p:sp>
      <p:pic>
        <p:nvPicPr>
          <p:cNvPr id="5" name="Picture 4">
            <a:extLst>
              <a:ext uri="{FF2B5EF4-FFF2-40B4-BE49-F238E27FC236}">
                <a16:creationId xmlns:a16="http://schemas.microsoft.com/office/drawing/2014/main" xmlns="" id="{DAD13159-FF75-4BF4-932F-F99F11A24C80}"/>
              </a:ext>
            </a:extLst>
          </p:cNvPr>
          <p:cNvPicPr>
            <a:picLocks noChangeAspect="1"/>
          </p:cNvPicPr>
          <p:nvPr/>
        </p:nvPicPr>
        <p:blipFill>
          <a:blip r:embed="rId3"/>
          <a:stretch>
            <a:fillRect/>
          </a:stretch>
        </p:blipFill>
        <p:spPr>
          <a:xfrm>
            <a:off x="457201" y="2836654"/>
            <a:ext cx="3671888" cy="3571875"/>
          </a:xfrm>
          <a:prstGeom prst="rect">
            <a:avLst/>
          </a:prstGeom>
        </p:spPr>
      </p:pic>
    </p:spTree>
    <p:extLst>
      <p:ext uri="{BB962C8B-B14F-4D97-AF65-F5344CB8AC3E}">
        <p14:creationId xmlns:p14="http://schemas.microsoft.com/office/powerpoint/2010/main" val="3954558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9A25F-C45E-4523-8844-8E7CEC511FC3}"/>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err="1">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p>
        </p:txBody>
      </p:sp>
      <p:sp>
        <p:nvSpPr>
          <p:cNvPr id="3" name="Content Placeholder 2">
            <a:extLst>
              <a:ext uri="{FF2B5EF4-FFF2-40B4-BE49-F238E27FC236}">
                <a16:creationId xmlns:a16="http://schemas.microsoft.com/office/drawing/2014/main" xmlns="" id="{5609A71D-5BF4-438B-9632-925AC55D30AA}"/>
              </a:ext>
            </a:extLst>
          </p:cNvPr>
          <p:cNvSpPr>
            <a:spLocks noGrp="1"/>
          </p:cNvSpPr>
          <p:nvPr>
            <p:ph idx="1"/>
          </p:nvPr>
        </p:nvSpPr>
        <p:spPr>
          <a:xfrm>
            <a:off x="581192" y="1890876"/>
            <a:ext cx="11348871" cy="2009612"/>
          </a:xfrm>
        </p:spPr>
        <p:txBody>
          <a:bodyPr/>
          <a:lstStyle/>
          <a:p>
            <a:r>
              <a:rPr lang="en-US" sz="1800" dirty="0">
                <a:latin typeface="Times New Roman" panose="02020603050405020304" pitchFamily="18" charset="0"/>
                <a:cs typeface="Times New Roman" panose="02020603050405020304" pitchFamily="18" charset="0"/>
              </a:rPr>
              <a:t>According to International Business (2012), China having the second-largest economy with $15.26 trillion as its GDP as of 2016 would result in crushing the number one when the RCEP trade agreement picks</a:t>
            </a:r>
          </a:p>
          <a:p>
            <a:r>
              <a:rPr lang="en-US" sz="1800" dirty="0">
                <a:latin typeface="Times New Roman" panose="02020603050405020304" pitchFamily="18" charset="0"/>
                <a:cs typeface="Times New Roman" panose="02020603050405020304" pitchFamily="18" charset="0"/>
              </a:rPr>
              <a:t>Taking into consideration that Japan and India </a:t>
            </a:r>
            <a:r>
              <a:rPr lang="en-US" sz="1800" dirty="0" smtClean="0">
                <a:latin typeface="Times New Roman" panose="02020603050405020304" pitchFamily="18" charset="0"/>
                <a:cs typeface="Times New Roman" panose="02020603050405020304" pitchFamily="18" charset="0"/>
              </a:rPr>
              <a:t>are </a:t>
            </a:r>
            <a:r>
              <a:rPr lang="en-US" sz="1800" dirty="0">
                <a:latin typeface="Times New Roman" panose="02020603050405020304" pitchFamily="18" charset="0"/>
                <a:cs typeface="Times New Roman" panose="02020603050405020304" pitchFamily="18" charset="0"/>
              </a:rPr>
              <a:t>the third and fourth-largest world economies respectively yet they are all involved in the RCEP (</a:t>
            </a:r>
            <a:r>
              <a:rPr lang="en-US" sz="1800" dirty="0" err="1">
                <a:latin typeface="Times New Roman" panose="02020603050405020304" pitchFamily="18" charset="0"/>
                <a:cs typeface="Times New Roman" panose="02020603050405020304" pitchFamily="18" charset="0"/>
              </a:rPr>
              <a:t>Nytimes</a:t>
            </a:r>
            <a:r>
              <a:rPr lang="en-US" sz="1800" dirty="0">
                <a:latin typeface="Times New Roman" panose="02020603050405020304" pitchFamily="18" charset="0"/>
                <a:cs typeface="Times New Roman" panose="02020603050405020304" pitchFamily="18" charset="0"/>
              </a:rPr>
              <a:t>. Com, 2020)</a:t>
            </a:r>
          </a:p>
          <a:p>
            <a:endParaRPr lang="en-US" dirty="0"/>
          </a:p>
        </p:txBody>
      </p:sp>
      <p:pic>
        <p:nvPicPr>
          <p:cNvPr id="5" name="Picture 4">
            <a:extLst>
              <a:ext uri="{FF2B5EF4-FFF2-40B4-BE49-F238E27FC236}">
                <a16:creationId xmlns:a16="http://schemas.microsoft.com/office/drawing/2014/main" xmlns="" id="{21E5F2B6-D4F1-45E5-8D5F-4E19E249CCB4}"/>
              </a:ext>
            </a:extLst>
          </p:cNvPr>
          <p:cNvPicPr>
            <a:picLocks noChangeAspect="1"/>
          </p:cNvPicPr>
          <p:nvPr/>
        </p:nvPicPr>
        <p:blipFill>
          <a:blip r:embed="rId3"/>
          <a:stretch>
            <a:fillRect/>
          </a:stretch>
        </p:blipFill>
        <p:spPr>
          <a:xfrm>
            <a:off x="381000" y="3345494"/>
            <a:ext cx="11549063" cy="3243262"/>
          </a:xfrm>
          <a:prstGeom prst="rect">
            <a:avLst/>
          </a:prstGeom>
        </p:spPr>
      </p:pic>
    </p:spTree>
    <p:extLst>
      <p:ext uri="{BB962C8B-B14F-4D97-AF65-F5344CB8AC3E}">
        <p14:creationId xmlns:p14="http://schemas.microsoft.com/office/powerpoint/2010/main" val="1320811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5CEBBB-4C75-48E7-832E-88DB47382485}"/>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err="1">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p>
        </p:txBody>
      </p:sp>
      <p:sp>
        <p:nvSpPr>
          <p:cNvPr id="3" name="Content Placeholder 2">
            <a:extLst>
              <a:ext uri="{FF2B5EF4-FFF2-40B4-BE49-F238E27FC236}">
                <a16:creationId xmlns:a16="http://schemas.microsoft.com/office/drawing/2014/main" xmlns="" id="{A12E32BB-A3F7-4B4D-A89E-82F45BA6BACA}"/>
              </a:ext>
            </a:extLst>
          </p:cNvPr>
          <p:cNvSpPr>
            <a:spLocks noGrp="1"/>
          </p:cNvSpPr>
          <p:nvPr>
            <p:ph idx="1"/>
          </p:nvPr>
        </p:nvSpPr>
        <p:spPr>
          <a:xfrm>
            <a:off x="581193" y="1890876"/>
            <a:ext cx="7248358" cy="4967124"/>
          </a:xfrm>
        </p:spPr>
        <p:txBody>
          <a:bodyPr>
            <a:normAutofit/>
          </a:bodyPr>
          <a:lstStyle/>
          <a:p>
            <a:r>
              <a:rPr lang="en-US" sz="1800" dirty="0">
                <a:latin typeface="Times New Roman" panose="02020603050405020304" pitchFamily="18" charset="0"/>
                <a:cs typeface="Times New Roman" panose="02020603050405020304" pitchFamily="18" charset="0"/>
              </a:rPr>
              <a:t>Currently, the Pacific regions are slowly dominating when it comes to the world economy</a:t>
            </a:r>
          </a:p>
          <a:p>
            <a:r>
              <a:rPr lang="en-US" sz="1800" dirty="0">
                <a:latin typeface="Times New Roman" panose="02020603050405020304" pitchFamily="18" charset="0"/>
                <a:cs typeface="Times New Roman" panose="02020603050405020304" pitchFamily="18" charset="0"/>
              </a:rPr>
              <a:t>With time, they may end up completely dominating globally</a:t>
            </a:r>
          </a:p>
          <a:p>
            <a:r>
              <a:rPr lang="en-US" sz="1800" dirty="0">
                <a:latin typeface="Times New Roman" panose="02020603050405020304" pitchFamily="18" charset="0"/>
                <a:cs typeface="Times New Roman" panose="02020603050405020304" pitchFamily="18" charset="0"/>
              </a:rPr>
              <a:t>In this new era, countries that may like to be involved with the US in trade may face new barriers in duties, tariffs and taxes</a:t>
            </a:r>
          </a:p>
          <a:p>
            <a:r>
              <a:rPr lang="en-US" sz="1800" dirty="0">
                <a:latin typeface="Times New Roman" panose="02020603050405020304" pitchFamily="18" charset="0"/>
                <a:cs typeface="Times New Roman" panose="02020603050405020304" pitchFamily="18" charset="0"/>
              </a:rPr>
              <a:t>This agreement is slowly shifting the tectonic plates of the international economy</a:t>
            </a:r>
          </a:p>
          <a:p>
            <a:r>
              <a:rPr lang="en-US" sz="1800" dirty="0">
                <a:latin typeface="Times New Roman" panose="02020603050405020304" pitchFamily="18" charset="0"/>
                <a:cs typeface="Times New Roman" panose="02020603050405020304" pitchFamily="18" charset="0"/>
              </a:rPr>
              <a:t>The agreement redefines the trade landscape by the creation of a new framework for firms to consider when they are doing business internationally</a:t>
            </a:r>
          </a:p>
          <a:p>
            <a:endParaRPr lang="en-US" dirty="0"/>
          </a:p>
        </p:txBody>
      </p:sp>
      <p:pic>
        <p:nvPicPr>
          <p:cNvPr id="5" name="Picture 4">
            <a:extLst>
              <a:ext uri="{FF2B5EF4-FFF2-40B4-BE49-F238E27FC236}">
                <a16:creationId xmlns:a16="http://schemas.microsoft.com/office/drawing/2014/main" xmlns="" id="{67BF6E8D-E1D9-4BAC-AA95-8B79159B6369}"/>
              </a:ext>
            </a:extLst>
          </p:cNvPr>
          <p:cNvPicPr>
            <a:picLocks noChangeAspect="1"/>
          </p:cNvPicPr>
          <p:nvPr/>
        </p:nvPicPr>
        <p:blipFill>
          <a:blip r:embed="rId3"/>
          <a:stretch>
            <a:fillRect/>
          </a:stretch>
        </p:blipFill>
        <p:spPr>
          <a:xfrm>
            <a:off x="7829551" y="1890876"/>
            <a:ext cx="4362449" cy="4452774"/>
          </a:xfrm>
          <a:prstGeom prst="rect">
            <a:avLst/>
          </a:prstGeom>
        </p:spPr>
      </p:pic>
    </p:spTree>
    <p:extLst>
      <p:ext uri="{BB962C8B-B14F-4D97-AF65-F5344CB8AC3E}">
        <p14:creationId xmlns:p14="http://schemas.microsoft.com/office/powerpoint/2010/main" val="1628801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8001BE4E-A5CC-4C2A-85D8-5790F1A30F0D}"/>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E3821B55-59B2-45AA-87F8-28E9CFAE82D8}"/>
              </a:ext>
            </a:extLst>
          </p:cNvPr>
          <p:cNvSpPr>
            <a:spLocks noGrp="1"/>
          </p:cNvSpPr>
          <p:nvPr>
            <p:ph type="title"/>
          </p:nvPr>
        </p:nvSpPr>
        <p:spPr/>
        <p:txBody>
          <a:bodyPr/>
          <a:lstStyle/>
          <a:p>
            <a:r>
              <a:rPr lang="en-US" dirty="0">
                <a:solidFill>
                  <a:schemeClr val="bg1"/>
                </a:solidFill>
                <a:latin typeface="Times New Roman" panose="02020603050405020304" pitchFamily="18" charset="0"/>
                <a:cs typeface="Times New Roman" panose="02020603050405020304" pitchFamily="18" charset="0"/>
              </a:rPr>
              <a:t>Effects on World Economy </a:t>
            </a:r>
            <a:r>
              <a:rPr lang="en-US" dirty="0" err="1">
                <a:solidFill>
                  <a:schemeClr val="bg1"/>
                </a:solidFill>
                <a:latin typeface="Times New Roman" panose="02020603050405020304" pitchFamily="18" charset="0"/>
                <a:cs typeface="Times New Roman" panose="02020603050405020304" pitchFamily="18" charset="0"/>
              </a:rPr>
              <a:t>Cont</a:t>
            </a:r>
            <a:r>
              <a:rPr lang="en-US" dirty="0">
                <a:solidFill>
                  <a:schemeClr val="bg1"/>
                </a:solidFill>
                <a:latin typeface="Times New Roman" panose="02020603050405020304" pitchFamily="18" charset="0"/>
                <a:cs typeface="Times New Roman" panose="02020603050405020304" pitchFamily="18" charset="0"/>
              </a:rPr>
              <a:t>… </a:t>
            </a:r>
            <a:endParaRPr lang="en-US" dirty="0">
              <a:solidFill>
                <a:schemeClr val="bg1"/>
              </a:solidFill>
            </a:endParaRPr>
          </a:p>
        </p:txBody>
      </p:sp>
      <p:sp>
        <p:nvSpPr>
          <p:cNvPr id="3" name="Content Placeholder 2">
            <a:extLst>
              <a:ext uri="{FF2B5EF4-FFF2-40B4-BE49-F238E27FC236}">
                <a16:creationId xmlns:a16="http://schemas.microsoft.com/office/drawing/2014/main" xmlns="" id="{7C7D5D8F-5D1B-437B-8230-FB5FE3499A0E}"/>
              </a:ext>
            </a:extLst>
          </p:cNvPr>
          <p:cNvSpPr>
            <a:spLocks noGrp="1"/>
          </p:cNvSpPr>
          <p:nvPr>
            <p:ph idx="1"/>
          </p:nvPr>
        </p:nvSpPr>
        <p:spPr/>
        <p:txBody>
          <a:bodyPr/>
          <a:lstStyle/>
          <a:p>
            <a:r>
              <a:rPr lang="en-US" sz="1800" dirty="0">
                <a:solidFill>
                  <a:schemeClr val="bg1"/>
                </a:solidFill>
                <a:latin typeface="Times New Roman" panose="02020603050405020304" pitchFamily="18" charset="0"/>
                <a:cs typeface="Times New Roman" panose="02020603050405020304" pitchFamily="18" charset="0"/>
              </a:rPr>
              <a:t>The European Union is affected slightly by the RCEP agreement</a:t>
            </a:r>
          </a:p>
          <a:p>
            <a:r>
              <a:rPr lang="en-US" sz="1800" dirty="0">
                <a:solidFill>
                  <a:schemeClr val="bg1"/>
                </a:solidFill>
                <a:latin typeface="Times New Roman" panose="02020603050405020304" pitchFamily="18" charset="0"/>
                <a:cs typeface="Times New Roman" panose="02020603050405020304" pitchFamily="18" charset="0"/>
              </a:rPr>
              <a:t>However, these effects are not negligible and will be felt with time</a:t>
            </a:r>
          </a:p>
          <a:p>
            <a:r>
              <a:rPr lang="en-US" sz="1800" dirty="0">
                <a:solidFill>
                  <a:schemeClr val="bg1"/>
                </a:solidFill>
                <a:latin typeface="Times New Roman" panose="02020603050405020304" pitchFamily="18" charset="0"/>
                <a:cs typeface="Times New Roman" panose="02020603050405020304" pitchFamily="18" charset="0"/>
              </a:rPr>
              <a:t>From the standpoint of companies in Europe, the RCEP is a free trade agreement among three powerhouses; the Republic of Korea, Japan and China</a:t>
            </a:r>
          </a:p>
          <a:p>
            <a:r>
              <a:rPr lang="en-US" sz="1800" dirty="0">
                <a:solidFill>
                  <a:schemeClr val="bg1"/>
                </a:solidFill>
                <a:latin typeface="Times New Roman" panose="02020603050405020304" pitchFamily="18" charset="0"/>
                <a:cs typeface="Times New Roman" panose="02020603050405020304" pitchFamily="18" charset="0"/>
              </a:rPr>
              <a:t>Under the RCEP, China is committed to reducing tariffs on its exports by 86 percent, auto parts included (</a:t>
            </a:r>
            <a:r>
              <a:rPr lang="en-US" sz="1800" dirty="0" err="1">
                <a:solidFill>
                  <a:schemeClr val="bg1"/>
                </a:solidFill>
                <a:latin typeface="Times New Roman" panose="02020603050405020304" pitchFamily="18" charset="0"/>
                <a:cs typeface="Times New Roman" panose="02020603050405020304" pitchFamily="18" charset="0"/>
              </a:rPr>
              <a:t>Nytimes.Com</a:t>
            </a:r>
            <a:r>
              <a:rPr lang="en-US" sz="1800" dirty="0">
                <a:solidFill>
                  <a:schemeClr val="bg1"/>
                </a:solidFill>
                <a:latin typeface="Times New Roman" panose="02020603050405020304" pitchFamily="18" charset="0"/>
                <a:cs typeface="Times New Roman" panose="02020603050405020304" pitchFamily="18" charset="0"/>
              </a:rPr>
              <a:t>, 2020)</a:t>
            </a:r>
          </a:p>
          <a:p>
            <a:endParaRPr lang="en-US" dirty="0"/>
          </a:p>
        </p:txBody>
      </p:sp>
    </p:spTree>
    <p:extLst>
      <p:ext uri="{BB962C8B-B14F-4D97-AF65-F5344CB8AC3E}">
        <p14:creationId xmlns:p14="http://schemas.microsoft.com/office/powerpoint/2010/main" val="3009696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E01A28-EB83-4736-A244-01255F5240C4}"/>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err="1">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p>
        </p:txBody>
      </p:sp>
      <p:sp>
        <p:nvSpPr>
          <p:cNvPr id="3" name="Content Placeholder 2">
            <a:extLst>
              <a:ext uri="{FF2B5EF4-FFF2-40B4-BE49-F238E27FC236}">
                <a16:creationId xmlns:a16="http://schemas.microsoft.com/office/drawing/2014/main" xmlns="" id="{97B3B0F0-EA51-4303-B68B-11C2C0EB8B70}"/>
              </a:ext>
            </a:extLst>
          </p:cNvPr>
          <p:cNvSpPr>
            <a:spLocks noGrp="1"/>
          </p:cNvSpPr>
          <p:nvPr>
            <p:ph idx="1"/>
          </p:nvPr>
        </p:nvSpPr>
        <p:spPr/>
        <p:txBody>
          <a:bodyPr/>
          <a:lstStyle/>
          <a:p>
            <a:r>
              <a:rPr lang="en-US" sz="1800" dirty="0">
                <a:latin typeface="Times New Roman" panose="02020603050405020304" pitchFamily="18" charset="0"/>
                <a:cs typeface="Times New Roman" panose="02020603050405020304" pitchFamily="18" charset="0"/>
              </a:rPr>
              <a:t>These powerhouses produced $5.3 trillion of worth-added in production in 2019, which is over a trillion higher than the EU and the US combined (</a:t>
            </a:r>
            <a:r>
              <a:rPr lang="en-US" sz="1800" dirty="0" err="1">
                <a:latin typeface="Times New Roman" panose="02020603050405020304" pitchFamily="18" charset="0"/>
                <a:cs typeface="Times New Roman" panose="02020603050405020304" pitchFamily="18" charset="0"/>
              </a:rPr>
              <a:t>Dadush</a:t>
            </a:r>
            <a:r>
              <a:rPr lang="en-US" sz="1800" dirty="0">
                <a:latin typeface="Times New Roman" panose="02020603050405020304" pitchFamily="18" charset="0"/>
                <a:cs typeface="Times New Roman" panose="02020603050405020304" pitchFamily="18" charset="0"/>
              </a:rPr>
              <a:t> &amp; </a:t>
            </a:r>
            <a:r>
              <a:rPr lang="en-US" sz="1800" dirty="0" err="1">
                <a:latin typeface="Times New Roman" panose="02020603050405020304" pitchFamily="18" charset="0"/>
                <a:cs typeface="Times New Roman" panose="02020603050405020304" pitchFamily="18" charset="0"/>
              </a:rPr>
              <a:t>Darandary</a:t>
            </a:r>
            <a:r>
              <a:rPr lang="en-US" sz="1800" dirty="0">
                <a:latin typeface="Times New Roman" panose="02020603050405020304" pitchFamily="18" charset="0"/>
                <a:cs typeface="Times New Roman" panose="02020603050405020304" pitchFamily="18" charset="0"/>
              </a:rPr>
              <a:t>, 2020)</a:t>
            </a:r>
          </a:p>
          <a:p>
            <a:r>
              <a:rPr lang="en-US" sz="1800" dirty="0">
                <a:latin typeface="Times New Roman" panose="02020603050405020304" pitchFamily="18" charset="0"/>
                <a:cs typeface="Times New Roman" panose="02020603050405020304" pitchFamily="18" charset="0"/>
              </a:rPr>
              <a:t> Additionally, RCEP allows for the outreach of over 675 million individuals far from Australia, ASEAN and New Zealand other than the population of Japan, China and the Republic of Korea (The Economist, 2020)</a:t>
            </a:r>
          </a:p>
          <a:p>
            <a:r>
              <a:rPr lang="en-US" sz="1800" dirty="0">
                <a:latin typeface="Times New Roman" panose="02020603050405020304" pitchFamily="18" charset="0"/>
                <a:cs typeface="Times New Roman" panose="02020603050405020304" pitchFamily="18" charset="0"/>
              </a:rPr>
              <a:t>The biggest concern for the EU is its exports being displaced to RCEP signatories because of the preferred margins granted to the other members</a:t>
            </a:r>
          </a:p>
          <a:p>
            <a:r>
              <a:rPr lang="en-US" sz="1800" dirty="0">
                <a:latin typeface="Times New Roman" panose="02020603050405020304" pitchFamily="18" charset="0"/>
                <a:cs typeface="Times New Roman" panose="02020603050405020304" pitchFamily="18" charset="0"/>
              </a:rPr>
              <a:t>This is commonly described as a trade diversion</a:t>
            </a:r>
          </a:p>
          <a:p>
            <a:endParaRPr lang="en-US" dirty="0"/>
          </a:p>
        </p:txBody>
      </p:sp>
    </p:spTree>
    <p:extLst>
      <p:ext uri="{BB962C8B-B14F-4D97-AF65-F5344CB8AC3E}">
        <p14:creationId xmlns:p14="http://schemas.microsoft.com/office/powerpoint/2010/main" val="2494814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CE5D58-9974-4779-B5B7-3471CD026A50}"/>
              </a:ext>
            </a:extLst>
          </p:cNvPr>
          <p:cNvSpPr>
            <a:spLocks noGrp="1"/>
          </p:cNvSpPr>
          <p:nvPr>
            <p:ph type="title"/>
          </p:nvPr>
        </p:nvSpPr>
        <p:spPr/>
        <p:txBody>
          <a:bodyPr/>
          <a:lstStyle/>
          <a:p>
            <a:pPr algn="ctr"/>
            <a:r>
              <a:rPr lang="en-US" dirty="0">
                <a:solidFill>
                  <a:schemeClr val="accent2">
                    <a:lumMod val="50000"/>
                  </a:schemeClr>
                </a:solidFill>
                <a:latin typeface="Times New Roman" panose="02020603050405020304" pitchFamily="18" charset="0"/>
                <a:cs typeface="Times New Roman" panose="02020603050405020304" pitchFamily="18" charset="0"/>
              </a:rPr>
              <a:t>Conclusion</a:t>
            </a:r>
            <a:endParaRPr lang="en-US" dirty="0"/>
          </a:p>
        </p:txBody>
      </p:sp>
      <p:sp>
        <p:nvSpPr>
          <p:cNvPr id="3" name="Content Placeholder 2">
            <a:extLst>
              <a:ext uri="{FF2B5EF4-FFF2-40B4-BE49-F238E27FC236}">
                <a16:creationId xmlns:a16="http://schemas.microsoft.com/office/drawing/2014/main" xmlns="" id="{AA7EE1D8-0712-4D42-A93A-5C1CCCDF6EE0}"/>
              </a:ext>
            </a:extLst>
          </p:cNvPr>
          <p:cNvSpPr>
            <a:spLocks noGrp="1"/>
          </p:cNvSpPr>
          <p:nvPr>
            <p:ph idx="1"/>
          </p:nvPr>
        </p:nvSpPr>
        <p:spPr>
          <a:xfrm>
            <a:off x="581193" y="2340864"/>
            <a:ext cx="6162508" cy="3634486"/>
          </a:xfrm>
        </p:spPr>
        <p:txBody>
          <a:bodyPr/>
          <a:lstStyle/>
          <a:p>
            <a:r>
              <a:rPr lang="en-US" sz="1800" dirty="0">
                <a:latin typeface="Times New Roman" panose="02020603050405020304" pitchFamily="18" charset="0"/>
                <a:cs typeface="Times New Roman" panose="02020603050405020304" pitchFamily="18" charset="0"/>
              </a:rPr>
              <a:t>The RCEP will be responsible </a:t>
            </a:r>
            <a:r>
              <a:rPr lang="en-US" sz="1800" dirty="0" smtClean="0">
                <a:latin typeface="Times New Roman" panose="02020603050405020304" pitchFamily="18" charset="0"/>
                <a:cs typeface="Times New Roman" panose="02020603050405020304" pitchFamily="18" charset="0"/>
              </a:rPr>
              <a:t>for numerous </a:t>
            </a:r>
            <a:r>
              <a:rPr lang="en-US" sz="1800" dirty="0">
                <a:latin typeface="Times New Roman" panose="02020603050405020304" pitchFamily="18" charset="0"/>
                <a:cs typeface="Times New Roman" panose="02020603050405020304" pitchFamily="18" charset="0"/>
              </a:rPr>
              <a:t>shifts of companies due to the tariffs provided</a:t>
            </a:r>
          </a:p>
          <a:p>
            <a:r>
              <a:rPr lang="en-US" sz="1800" dirty="0">
                <a:latin typeface="Times New Roman" panose="02020603050405020304" pitchFamily="18" charset="0"/>
                <a:cs typeface="Times New Roman" panose="02020603050405020304" pitchFamily="18" charset="0"/>
              </a:rPr>
              <a:t>This in </a:t>
            </a:r>
            <a:r>
              <a:rPr lang="en-US" sz="1800" dirty="0" smtClean="0">
                <a:latin typeface="Times New Roman" panose="02020603050405020304" pitchFamily="18" charset="0"/>
                <a:cs typeface="Times New Roman" panose="02020603050405020304" pitchFamily="18" charset="0"/>
              </a:rPr>
              <a:t>turn </a:t>
            </a:r>
            <a:r>
              <a:rPr lang="en-US" sz="1800" dirty="0">
                <a:latin typeface="Times New Roman" panose="02020603050405020304" pitchFamily="18" charset="0"/>
                <a:cs typeface="Times New Roman" panose="02020603050405020304" pitchFamily="18" charset="0"/>
              </a:rPr>
              <a:t>will hurt major economic powerhouses especially those who are dissociated totally with the Pacific region</a:t>
            </a:r>
          </a:p>
          <a:p>
            <a:r>
              <a:rPr lang="en-US" sz="1800" dirty="0">
                <a:latin typeface="Times New Roman" panose="02020603050405020304" pitchFamily="18" charset="0"/>
                <a:cs typeface="Times New Roman" panose="02020603050405020304" pitchFamily="18" charset="0"/>
              </a:rPr>
              <a:t>Those that are rigid to change such as the US may be significantly affected when the Pacific region takes over as the number one powerhouse economically</a:t>
            </a:r>
          </a:p>
          <a:p>
            <a:r>
              <a:rPr lang="en-US" sz="1800" dirty="0">
                <a:latin typeface="Times New Roman" panose="02020603050405020304" pitchFamily="18" charset="0"/>
                <a:cs typeface="Times New Roman" panose="02020603050405020304" pitchFamily="18" charset="0"/>
              </a:rPr>
              <a:t>If the current trend continues, most companies will be forced to reduce prices or even shut down completely</a:t>
            </a:r>
          </a:p>
          <a:p>
            <a:endParaRPr lang="en-US" dirty="0"/>
          </a:p>
        </p:txBody>
      </p:sp>
      <p:pic>
        <p:nvPicPr>
          <p:cNvPr id="7" name="Picture 6">
            <a:extLst>
              <a:ext uri="{FF2B5EF4-FFF2-40B4-BE49-F238E27FC236}">
                <a16:creationId xmlns:a16="http://schemas.microsoft.com/office/drawing/2014/main" xmlns="" id="{77F6AC88-8331-42D1-844E-B72C41EEE20B}"/>
              </a:ext>
            </a:extLst>
          </p:cNvPr>
          <p:cNvPicPr>
            <a:picLocks noChangeAspect="1"/>
          </p:cNvPicPr>
          <p:nvPr/>
        </p:nvPicPr>
        <p:blipFill>
          <a:blip r:embed="rId3"/>
          <a:stretch>
            <a:fillRect/>
          </a:stretch>
        </p:blipFill>
        <p:spPr>
          <a:xfrm>
            <a:off x="6743702" y="2340864"/>
            <a:ext cx="5448298" cy="4517136"/>
          </a:xfrm>
          <a:prstGeom prst="rect">
            <a:avLst/>
          </a:prstGeom>
        </p:spPr>
      </p:pic>
    </p:spTree>
    <p:extLst>
      <p:ext uri="{BB962C8B-B14F-4D97-AF65-F5344CB8AC3E}">
        <p14:creationId xmlns:p14="http://schemas.microsoft.com/office/powerpoint/2010/main" val="1498218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78667E-79A3-4647-A762-C922E488201A}"/>
              </a:ext>
            </a:extLst>
          </p:cNvPr>
          <p:cNvSpPr>
            <a:spLocks noGrp="1"/>
          </p:cNvSpPr>
          <p:nvPr>
            <p:ph type="title"/>
          </p:nvPr>
        </p:nvSpPr>
        <p:spPr>
          <a:xfrm>
            <a:off x="0" y="711033"/>
            <a:ext cx="11029616" cy="558473"/>
          </a:xfrm>
        </p:spPr>
        <p:txBody>
          <a:bodyPr/>
          <a:lstStyle/>
          <a:p>
            <a:r>
              <a:rPr lang="en-US" dirty="0">
                <a:latin typeface="Times New Roman" panose="02020603050405020304" pitchFamily="18" charset="0"/>
                <a:cs typeface="Times New Roman" panose="02020603050405020304" pitchFamily="18" charset="0"/>
              </a:rPr>
              <a:t>References</a:t>
            </a:r>
          </a:p>
        </p:txBody>
      </p:sp>
      <p:sp>
        <p:nvSpPr>
          <p:cNvPr id="4" name="Content Placeholder 2">
            <a:extLst>
              <a:ext uri="{FF2B5EF4-FFF2-40B4-BE49-F238E27FC236}">
                <a16:creationId xmlns:a16="http://schemas.microsoft.com/office/drawing/2014/main" xmlns="" id="{F0F85435-75B1-4161-BC5F-DF3291C71695}"/>
              </a:ext>
            </a:extLst>
          </p:cNvPr>
          <p:cNvSpPr>
            <a:spLocks noGrp="1"/>
          </p:cNvSpPr>
          <p:nvPr>
            <p:ph idx="1"/>
          </p:nvPr>
        </p:nvSpPr>
        <p:spPr>
          <a:xfrm>
            <a:off x="0" y="1270000"/>
            <a:ext cx="11029950" cy="5202238"/>
          </a:xfrm>
        </p:spPr>
        <p:txBody>
          <a:bodyPr>
            <a:normAutofit/>
          </a:bodyPr>
          <a:lstStyle/>
          <a:p>
            <a:r>
              <a:rPr lang="en-US" dirty="0" err="1">
                <a:latin typeface="Times New Roman" panose="02020603050405020304" pitchFamily="18" charset="0"/>
                <a:cs typeface="Times New Roman" panose="02020603050405020304" pitchFamily="18" charset="0"/>
              </a:rPr>
              <a:t>Dadush</a:t>
            </a:r>
            <a:r>
              <a:rPr lang="en-US" dirty="0">
                <a:latin typeface="Times New Roman" panose="02020603050405020304" pitchFamily="18" charset="0"/>
                <a:cs typeface="Times New Roman" panose="02020603050405020304" pitchFamily="18" charset="0"/>
              </a:rPr>
              <a:t>, U., &amp; </a:t>
            </a:r>
            <a:r>
              <a:rPr lang="en-US" dirty="0" err="1">
                <a:latin typeface="Times New Roman" panose="02020603050405020304" pitchFamily="18" charset="0"/>
                <a:cs typeface="Times New Roman" panose="02020603050405020304" pitchFamily="18" charset="0"/>
              </a:rPr>
              <a:t>Darandary</a:t>
            </a:r>
            <a:r>
              <a:rPr lang="en-US" dirty="0">
                <a:latin typeface="Times New Roman" panose="02020603050405020304" pitchFamily="18" charset="0"/>
                <a:cs typeface="Times New Roman" panose="02020603050405020304" pitchFamily="18" charset="0"/>
              </a:rPr>
              <a:t>, A. (2020). The Impact of the RCEP on the European Union. The ASEAN Post. https://theaseanpost.com/article/impact-rcep-european-union. </a:t>
            </a:r>
          </a:p>
          <a:p>
            <a:r>
              <a:rPr lang="en-US" dirty="0">
                <a:latin typeface="Times New Roman" panose="02020603050405020304" pitchFamily="18" charset="0"/>
                <a:cs typeface="Times New Roman" panose="02020603050405020304" pitchFamily="18" charset="0"/>
              </a:rPr>
              <a:t>International Business. (2012). Chapter 7: Foreign Exchange and the Global Capital Markets.  In International Business. https://saylordotorg.github.io/text_international-business/. Licensed under CC BY-NC-SA 3.0.</a:t>
            </a:r>
          </a:p>
          <a:p>
            <a:r>
              <a:rPr lang="en-US" dirty="0" err="1">
                <a:latin typeface="Times New Roman" panose="02020603050405020304" pitchFamily="18" charset="0"/>
                <a:cs typeface="Times New Roman" panose="02020603050405020304" pitchFamily="18" charset="0"/>
              </a:rPr>
              <a:t>Kuo</a:t>
            </a:r>
            <a:r>
              <a:rPr lang="en-US" dirty="0">
                <a:latin typeface="Times New Roman" panose="02020603050405020304" pitchFamily="18" charset="0"/>
                <a:cs typeface="Times New Roman" panose="02020603050405020304" pitchFamily="18" charset="0"/>
              </a:rPr>
              <a:t>, M. (2020). RCEP: The Future of Trade in Asia. Thediplomat.com. https://thediplomat.com/2020/12/rcep-the-future-of-trade-in-asia/. </a:t>
            </a:r>
          </a:p>
          <a:p>
            <a:r>
              <a:rPr lang="en-US" dirty="0">
                <a:latin typeface="Times New Roman" panose="02020603050405020304" pitchFamily="18" charset="0"/>
                <a:cs typeface="Times New Roman" panose="02020603050405020304" pitchFamily="18" charset="0"/>
              </a:rPr>
              <a:t>McDonald, T. (2020). What is the Regional Comprehensive Economic Partnership (RCEP)? BBC News. https://www.bbc.com/news/business-54899254. </a:t>
            </a:r>
          </a:p>
          <a:p>
            <a:r>
              <a:rPr lang="en-US" dirty="0">
                <a:latin typeface="Times New Roman" panose="02020603050405020304" pitchFamily="18" charset="0"/>
                <a:cs typeface="Times New Roman" panose="02020603050405020304" pitchFamily="18" charset="0"/>
              </a:rPr>
              <a:t>Nytimes.com. (2020). China-Led Trade Pact Is Signed, in Challenge to U.S. https://www.nytimes.com/2020/11/15/business/china-trade-rcep.html.</a:t>
            </a:r>
          </a:p>
          <a:p>
            <a:r>
              <a:rPr lang="en-US" dirty="0">
                <a:latin typeface="Times New Roman" panose="02020603050405020304" pitchFamily="18" charset="0"/>
                <a:cs typeface="Times New Roman" panose="02020603050405020304" pitchFamily="18" charset="0"/>
              </a:rPr>
              <a:t>The Economist. (2020). The Meaning of RCEP, the World’s Biggest Trade Agreement. https://www.economist.com/finance-and-economics/2020/11/15/the-meaning-of-rcep-the-worlds-biggest-trade-agreement.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5089814"/>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671</TotalTime>
  <Words>2873</Words>
  <Application>Microsoft Office PowerPoint</Application>
  <PresentationFormat>Widescreen</PresentationFormat>
  <Paragraphs>102</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Franklin Gothic Book</vt:lpstr>
      <vt:lpstr>Franklin Gothic Demi</vt:lpstr>
      <vt:lpstr>Times New Roman</vt:lpstr>
      <vt:lpstr>Wingdings 2</vt:lpstr>
      <vt:lpstr>DividendVTI</vt:lpstr>
      <vt:lpstr>Regional Comprehensive Economic Partnership Student’s Name University  Professor’s Name Date </vt:lpstr>
      <vt:lpstr>introduction</vt:lpstr>
      <vt:lpstr>The EVENT</vt:lpstr>
      <vt:lpstr>The Event Cont..</vt:lpstr>
      <vt:lpstr>The Event Cont…</vt:lpstr>
      <vt:lpstr>Effects on World Economy</vt:lpstr>
      <vt:lpstr>Effects on World Economy Cont… </vt:lpstr>
      <vt:lpstr>Effects on World Economy Cont… </vt:lpstr>
      <vt:lpstr>Effects On World Economy Cont… </vt:lpstr>
      <vt:lpstr>Effects on World Economy Cont… </vt:lpstr>
      <vt:lpstr>Effects on World Economy Cont… </vt:lpstr>
      <vt:lpstr>Effects on World Economy Cont… </vt:lpstr>
      <vt:lpstr>Effects on World Economy Cont… </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Christopher Evans Trident University MGT407 Principles of Human Resource Management (2020JUL27FT-2) 5 SEPT 2020 </dc:title>
  <dc:creator>christopher evans</dc:creator>
  <cp:lastModifiedBy>LAPTOP</cp:lastModifiedBy>
  <cp:revision>28</cp:revision>
  <dcterms:created xsi:type="dcterms:W3CDTF">2020-09-06T12:40:37Z</dcterms:created>
  <dcterms:modified xsi:type="dcterms:W3CDTF">2020-12-18T15:33:21Z</dcterms:modified>
</cp:coreProperties>
</file>